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2"/>
  </p:notesMasterIdLst>
  <p:sldIdLst>
    <p:sldId id="320" r:id="rId2"/>
    <p:sldId id="331" r:id="rId3"/>
    <p:sldId id="339" r:id="rId4"/>
    <p:sldId id="342" r:id="rId5"/>
    <p:sldId id="355" r:id="rId6"/>
    <p:sldId id="343" r:id="rId7"/>
    <p:sldId id="344" r:id="rId8"/>
    <p:sldId id="347" r:id="rId9"/>
    <p:sldId id="340" r:id="rId10"/>
    <p:sldId id="341" r:id="rId11"/>
    <p:sldId id="345" r:id="rId12"/>
    <p:sldId id="346" r:id="rId13"/>
    <p:sldId id="349" r:id="rId14"/>
    <p:sldId id="348" r:id="rId15"/>
    <p:sldId id="350" r:id="rId16"/>
    <p:sldId id="351" r:id="rId17"/>
    <p:sldId id="352" r:id="rId18"/>
    <p:sldId id="353" r:id="rId19"/>
    <p:sldId id="354" r:id="rId20"/>
    <p:sldId id="356" r:id="rId2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E9F7"/>
    <a:srgbClr val="E7EEF9"/>
    <a:srgbClr val="DAE5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269" autoAdjust="0"/>
    <p:restoredTop sz="68732" autoAdjust="0"/>
  </p:normalViewPr>
  <p:slideViewPr>
    <p:cSldViewPr snapToGrid="0">
      <p:cViewPr varScale="1">
        <p:scale>
          <a:sx n="47" d="100"/>
          <a:sy n="47" d="100"/>
        </p:scale>
        <p:origin x="87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News Gothic M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News Gothic MT"/>
                <a:ea typeface="+mn-ea"/>
                <a:cs typeface="+mn-cs"/>
              </a:defRPr>
            </a:lvl1pPr>
          </a:lstStyle>
          <a:p>
            <a:pPr>
              <a:defRPr/>
            </a:pPr>
            <a:fld id="{5CAAA468-94C3-7049-85AE-9FD906A85F06}" type="datetimeFigureOut">
              <a:rPr lang="en-US"/>
              <a:pPr>
                <a:defRPr/>
              </a:pPr>
              <a:t>8/1/2025</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endParaRPr lang="en-US" noProof="0"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News Gothic M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News Gothic MT"/>
                <a:ea typeface="+mn-ea"/>
                <a:cs typeface="+mn-cs"/>
              </a:defRPr>
            </a:lvl1pPr>
          </a:lstStyle>
          <a:p>
            <a:pPr>
              <a:defRPr/>
            </a:pPr>
            <a:fld id="{44630F28-62A7-4148-9F60-9A54A2F50C1C}" type="slidenum">
              <a:rPr lang="en-US"/>
              <a:pPr>
                <a:defRPr/>
              </a:pPr>
              <a:t>‹#›</a:t>
            </a:fld>
            <a:endParaRPr lang="en-US" dirty="0"/>
          </a:p>
        </p:txBody>
      </p:sp>
    </p:spTree>
    <p:extLst>
      <p:ext uri="{BB962C8B-B14F-4D97-AF65-F5344CB8AC3E}">
        <p14:creationId xmlns:p14="http://schemas.microsoft.com/office/powerpoint/2010/main" val="4244211064"/>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News Gothic M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News Gothic M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News Gothic M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News Gothic M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News Gothic M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cambridgeshire.gov.uk/directory"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Add photo and school logo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r>
              <a:rPr lang="en-GB" dirty="0"/>
              <a:t>Who are</a:t>
            </a:r>
            <a:r>
              <a:rPr lang="en-GB" baseline="0" dirty="0"/>
              <a:t> you , and a bit about you – have you done the NASENCO</a:t>
            </a:r>
          </a:p>
          <a:p>
            <a:endParaRPr lang="en-GB" baseline="0" dirty="0"/>
          </a:p>
          <a:p>
            <a:r>
              <a:rPr lang="en-GB" baseline="0" dirty="0"/>
              <a:t>Contact needs</a:t>
            </a:r>
          </a:p>
          <a:p>
            <a:endParaRPr lang="en-GB" baseline="0" dirty="0"/>
          </a:p>
          <a:p>
            <a:r>
              <a:rPr lang="en-GB" baseline="0" dirty="0"/>
              <a:t>Disclaimer</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a:t>
            </a:fld>
            <a:endParaRPr lang="en-US" dirty="0"/>
          </a:p>
        </p:txBody>
      </p:sp>
    </p:spTree>
    <p:extLst>
      <p:ext uri="{BB962C8B-B14F-4D97-AF65-F5344CB8AC3E}">
        <p14:creationId xmlns:p14="http://schemas.microsoft.com/office/powerpoint/2010/main" val="2150958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sz="1200" dirty="0"/>
              <a:t>Unconditional positive regard</a:t>
            </a:r>
            <a:r>
              <a:rPr lang="en-GB" sz="1200" baseline="0" dirty="0"/>
              <a:t> – starting each day fresh</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Teachers altering planning to fit specific needs of children to help with engagement</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Kind and clear support</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Part of the community/classroom</a:t>
            </a:r>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2</a:t>
            </a:fld>
            <a:endParaRPr lang="en-US" dirty="0"/>
          </a:p>
        </p:txBody>
      </p:sp>
    </p:spTree>
    <p:extLst>
      <p:ext uri="{BB962C8B-B14F-4D97-AF65-F5344CB8AC3E}">
        <p14:creationId xmlns:p14="http://schemas.microsoft.com/office/powerpoint/2010/main" val="2546443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sz="1200" dirty="0"/>
              <a:t>Monitor</a:t>
            </a:r>
            <a:r>
              <a:rPr lang="en-GB" sz="1200" baseline="0" dirty="0"/>
              <a:t> progress and achievement in regular assessments - may do additional assessments from this too</a:t>
            </a:r>
          </a:p>
          <a:p>
            <a:r>
              <a:rPr lang="en-GB" dirty="0"/>
              <a:t>Observations/what</a:t>
            </a:r>
            <a:r>
              <a:rPr lang="en-GB" baseline="0" dirty="0"/>
              <a:t> has been seen in school and at home</a:t>
            </a:r>
          </a:p>
          <a:p>
            <a:r>
              <a:rPr lang="en-GB" dirty="0"/>
              <a:t>Conversations with previous</a:t>
            </a:r>
            <a:r>
              <a:rPr lang="en-GB" baseline="0" dirty="0"/>
              <a:t> schools/preschools/primary/first…schools</a:t>
            </a:r>
          </a:p>
          <a:p>
            <a:r>
              <a:rPr lang="en-GB" baseline="0" dirty="0"/>
              <a:t>Conversations with other professionals – health, social care, …</a:t>
            </a:r>
          </a:p>
          <a:p>
            <a:r>
              <a:rPr lang="en-GB" baseline="0" dirty="0"/>
              <a:t>If parents have concerns please talk to school.</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3</a:t>
            </a:fld>
            <a:endParaRPr lang="en-US" dirty="0"/>
          </a:p>
        </p:txBody>
      </p:sp>
    </p:spTree>
    <p:extLst>
      <p:ext uri="{BB962C8B-B14F-4D97-AF65-F5344CB8AC3E}">
        <p14:creationId xmlns:p14="http://schemas.microsoft.com/office/powerpoint/2010/main" val="1389544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baseline="0" dirty="0">
                <a:solidFill>
                  <a:schemeClr val="tx1"/>
                </a:solidFill>
                <a:effectLst/>
                <a:latin typeface="News Gothic MT"/>
                <a:ea typeface="ＭＳ Ｐゴシック" charset="0"/>
                <a:cs typeface="ＭＳ Ｐゴシック" charset="0"/>
              </a:rPr>
              <a:t>How much children are supported can be described using the graduated approach – children can more up and down the stages based on their needs.</a:t>
            </a:r>
          </a:p>
          <a:p>
            <a:r>
              <a:rPr lang="en-GB" sz="1200" b="0" i="0" kern="1200" baseline="0" dirty="0">
                <a:solidFill>
                  <a:schemeClr val="tx1"/>
                </a:solidFill>
                <a:effectLst/>
                <a:latin typeface="News Gothic MT"/>
                <a:ea typeface="ＭＳ Ｐゴシック" charset="0"/>
                <a:cs typeface="ＭＳ Ｐゴシック" charset="0"/>
              </a:rPr>
              <a:t>All children get wave 1 support – QFT, this also includes QFT, inclusive environment, reasonable adjustments and teaching adaptations teacher or TA support and monitoring of progress. Progress is monitored and if progress is not made, move to</a:t>
            </a:r>
          </a:p>
          <a:p>
            <a:r>
              <a:rPr lang="en-GB" sz="1200" b="0" i="0" kern="1200" baseline="0" dirty="0">
                <a:solidFill>
                  <a:schemeClr val="tx1"/>
                </a:solidFill>
                <a:effectLst/>
                <a:latin typeface="News Gothic MT"/>
                <a:ea typeface="ＭＳ Ｐゴシック" charset="0"/>
                <a:cs typeface="ＭＳ Ｐゴシック" charset="0"/>
              </a:rPr>
              <a:t>Wave 2 and 3: short term additional targeted support or interventions (provision additional to or different from that for most children)</a:t>
            </a:r>
          </a:p>
          <a:p>
            <a:r>
              <a:rPr lang="en-GB" sz="1200" b="0" i="0" kern="1200" baseline="0" dirty="0">
                <a:solidFill>
                  <a:schemeClr val="tx1"/>
                </a:solidFill>
                <a:effectLst/>
                <a:latin typeface="News Gothic MT"/>
                <a:ea typeface="ＭＳ Ｐゴシック" charset="0"/>
                <a:cs typeface="ＭＳ Ｐゴシック" charset="0"/>
              </a:rPr>
              <a:t>Wave 4: EHCP level support (will talk about more later)</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4</a:t>
            </a:fld>
            <a:endParaRPr lang="en-US" dirty="0"/>
          </a:p>
        </p:txBody>
      </p:sp>
    </p:spTree>
    <p:extLst>
      <p:ext uri="{BB962C8B-B14F-4D97-AF65-F5344CB8AC3E}">
        <p14:creationId xmlns:p14="http://schemas.microsoft.com/office/powerpoint/2010/main" val="2847074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baseline="0" dirty="0">
                <a:solidFill>
                  <a:schemeClr val="tx1"/>
                </a:solidFill>
                <a:effectLst/>
                <a:latin typeface="News Gothic MT"/>
                <a:ea typeface="ＭＳ Ｐゴシック" charset="0"/>
                <a:cs typeface="ＭＳ Ｐゴシック" charset="0"/>
              </a:rPr>
              <a:t>How much children are supported can be described using the graduated approach – children can more up and down the stages based on their needs.</a:t>
            </a:r>
          </a:p>
          <a:p>
            <a:r>
              <a:rPr lang="en-GB" sz="1200" b="0" i="0" kern="1200" baseline="0" dirty="0">
                <a:solidFill>
                  <a:schemeClr val="tx1"/>
                </a:solidFill>
                <a:effectLst/>
                <a:latin typeface="News Gothic MT"/>
                <a:ea typeface="ＭＳ Ｐゴシック" charset="0"/>
                <a:cs typeface="ＭＳ Ｐゴシック" charset="0"/>
              </a:rPr>
              <a:t>All children get wave 1 support – QFT, this also includes QFT, inclusive environment, reasonable adjustments and teaching adaptations teacher or TA support and monitoring of progress. Progress is monitored and if progress is not made, move to</a:t>
            </a:r>
          </a:p>
          <a:p>
            <a:r>
              <a:rPr lang="en-GB" sz="1200" b="0" i="0" kern="1200" baseline="0" dirty="0">
                <a:solidFill>
                  <a:schemeClr val="tx1"/>
                </a:solidFill>
                <a:effectLst/>
                <a:latin typeface="News Gothic MT"/>
                <a:ea typeface="ＭＳ Ｐゴシック" charset="0"/>
                <a:cs typeface="ＭＳ Ｐゴシック" charset="0"/>
              </a:rPr>
              <a:t>Wave 2 and 3: short term additional targeted support or interventions (provision additional to or different from that for most children)</a:t>
            </a:r>
          </a:p>
          <a:p>
            <a:r>
              <a:rPr lang="en-GB" sz="1200" b="0" i="0" kern="1200" baseline="0" dirty="0">
                <a:solidFill>
                  <a:schemeClr val="tx1"/>
                </a:solidFill>
                <a:effectLst/>
                <a:latin typeface="News Gothic MT"/>
                <a:ea typeface="ＭＳ Ｐゴシック" charset="0"/>
                <a:cs typeface="ＭＳ Ｐゴシック" charset="0"/>
              </a:rPr>
              <a:t>Wave 4: EHCP level support (will talk about more later)</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5</a:t>
            </a:fld>
            <a:endParaRPr lang="en-US" dirty="0"/>
          </a:p>
        </p:txBody>
      </p:sp>
    </p:spTree>
    <p:extLst>
      <p:ext uri="{BB962C8B-B14F-4D97-AF65-F5344CB8AC3E}">
        <p14:creationId xmlns:p14="http://schemas.microsoft.com/office/powerpoint/2010/main" val="8188029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omic Sans MS" panose="030F0702030302020204" pitchFamily="66" charset="0"/>
              </a:rPr>
              <a:t>Reasonable adjustments</a:t>
            </a:r>
            <a:r>
              <a:rPr lang="en-GB" sz="1200" baseline="0" dirty="0">
                <a:latin typeface="Comic Sans MS" panose="030F0702030302020204" pitchFamily="66" charset="0"/>
              </a:rPr>
              <a:t> may include</a:t>
            </a:r>
            <a:r>
              <a:rPr lang="en-GB" sz="1200" dirty="0">
                <a:latin typeface="Comic Sans MS" panose="030F0702030302020204" pitchFamily="66" charset="0"/>
              </a:rPr>
              <a:t> – ear defenders,</a:t>
            </a:r>
            <a:r>
              <a:rPr lang="en-GB" sz="1200" baseline="0" dirty="0">
                <a:latin typeface="Comic Sans MS" panose="030F0702030302020204" pitchFamily="66" charset="0"/>
              </a:rPr>
              <a:t> writing slope, wobble cushion, overlays, lap pads, visual support, AAC (alternative and augmented communication), </a:t>
            </a:r>
          </a:p>
          <a:p>
            <a:r>
              <a:rPr lang="en-GB" sz="1200" baseline="0" dirty="0">
                <a:latin typeface="Comic Sans MS" panose="030F0702030302020204" pitchFamily="66" charset="0"/>
              </a:rPr>
              <a:t>Adaptations may include use of </a:t>
            </a:r>
            <a:r>
              <a:rPr lang="en-GB" dirty="0"/>
              <a:t>Clicker,</a:t>
            </a:r>
            <a:r>
              <a:rPr lang="en-GB" baseline="0" dirty="0"/>
              <a:t> ICT to support, talking tins, scribes, </a:t>
            </a:r>
            <a:endParaRPr lang="en-GB" sz="1200" dirty="0">
              <a:latin typeface="Comic Sans MS" panose="030F0702030302020204" pitchFamily="66" charset="0"/>
            </a:endParaRPr>
          </a:p>
          <a:p>
            <a:endParaRPr lang="en-GB" sz="1200" dirty="0">
              <a:latin typeface="Comic Sans MS" panose="030F0702030302020204" pitchFamily="66" charset="0"/>
            </a:endParaRPr>
          </a:p>
          <a:p>
            <a:r>
              <a:rPr lang="en-GB" dirty="0"/>
              <a:t>Targeted</a:t>
            </a:r>
            <a:r>
              <a:rPr lang="en-GB" baseline="0" dirty="0"/>
              <a:t> support may include: SALT, Sensory circuits, physical need exercises, fine and gross motor skill </a:t>
            </a:r>
            <a:r>
              <a:rPr lang="en-GB" baseline="0" dirty="0" err="1"/>
              <a:t>excercies</a:t>
            </a:r>
            <a:r>
              <a:rPr lang="en-GB" baseline="0" dirty="0"/>
              <a:t>, phonics support, reading, maths, SEMH needs, social skills, attention bucket, </a:t>
            </a:r>
            <a:r>
              <a:rPr lang="en-GB" baseline="0" dirty="0" err="1"/>
              <a:t>identiplay</a:t>
            </a:r>
            <a:r>
              <a:rPr lang="en-GB" baseline="0" dirty="0"/>
              <a:t>, direct phonics, </a:t>
            </a:r>
            <a:r>
              <a:rPr lang="en-GB" baseline="0" dirty="0" err="1"/>
              <a:t>numicon</a:t>
            </a:r>
            <a:r>
              <a:rPr lang="en-GB" baseline="0" dirty="0"/>
              <a:t>, FFT, little </a:t>
            </a:r>
            <a:r>
              <a:rPr lang="en-GB" baseline="0" dirty="0" err="1"/>
              <a:t>wandle</a:t>
            </a:r>
            <a:r>
              <a:rPr lang="en-GB" baseline="0" dirty="0"/>
              <a:t>, toe by toe, plus 1, power of 2, 5 minute box</a:t>
            </a:r>
          </a:p>
          <a:p>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Provision is monitored through APDRs (assess plan do review cycles).  continuing difficulties and lack of progress may consider moving to W</a:t>
            </a:r>
            <a:r>
              <a:rPr lang="en-GB" sz="1200" b="0" i="0" kern="1200" baseline="0" dirty="0">
                <a:solidFill>
                  <a:schemeClr val="tx1"/>
                </a:solidFill>
                <a:effectLst/>
                <a:latin typeface="News Gothic MT"/>
                <a:ea typeface="ＭＳ Ｐゴシック" charset="0"/>
                <a:cs typeface="ＭＳ Ｐゴシック" charset="0"/>
              </a:rPr>
              <a:t>ave 4: EHCP level support.</a:t>
            </a:r>
            <a:endParaRPr lang="en-GB" baseline="0" dirty="0"/>
          </a:p>
          <a:p>
            <a:endParaRPr lang="en-GB" sz="1200" b="0" i="0" kern="1200" baseline="0" dirty="0">
              <a:solidFill>
                <a:schemeClr val="tx1"/>
              </a:solidFill>
              <a:effectLst/>
              <a:latin typeface="News Gothic MT"/>
              <a:ea typeface="ＭＳ Ｐゴシック" charset="0"/>
              <a:cs typeface="ＭＳ Ｐゴシック" charset="0"/>
            </a:endParaRP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6</a:t>
            </a:fld>
            <a:endParaRPr lang="en-US" dirty="0"/>
          </a:p>
        </p:txBody>
      </p:sp>
    </p:spTree>
    <p:extLst>
      <p:ext uri="{BB962C8B-B14F-4D97-AF65-F5344CB8AC3E}">
        <p14:creationId xmlns:p14="http://schemas.microsoft.com/office/powerpoint/2010/main" val="63724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An</a:t>
            </a:r>
            <a:r>
              <a:rPr lang="en-GB" sz="1200" baseline="0" dirty="0"/>
              <a:t> EHCP is a l</a:t>
            </a:r>
            <a:r>
              <a:rPr lang="en-GB" sz="1200" dirty="0"/>
              <a:t>egal document that identifies a child’s SEND that are multiple, complex and has a significant long term impact on their education. The document outlines the needs, targets</a:t>
            </a:r>
            <a:r>
              <a:rPr lang="en-GB" sz="1200" baseline="0" dirty="0"/>
              <a:t> and </a:t>
            </a:r>
            <a:r>
              <a:rPr lang="en-GB" sz="1200" dirty="0"/>
              <a:t>help that is needed to support the child.</a:t>
            </a:r>
            <a:endParaRPr lang="en-GB" sz="160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t>When further support beyond reasonable adjustments and classroom intervention is required, </a:t>
            </a:r>
            <a:r>
              <a:rPr lang="en-GB" sz="1200" b="1" baseline="0" dirty="0"/>
              <a:t>schools consider the evidence required to meet the threshold carefully before deciding</a:t>
            </a:r>
            <a:r>
              <a:rPr lang="en-GB" sz="1200" baseline="0" dirty="0"/>
              <a:t> to apply for an EHCP. This includes multi-agency involvement as well as APDR assess plan do review cycles.</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Link on local offer/SEND information hub</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7</a:t>
            </a:fld>
            <a:endParaRPr lang="en-US" dirty="0"/>
          </a:p>
        </p:txBody>
      </p:sp>
    </p:spTree>
    <p:extLst>
      <p:ext uri="{BB962C8B-B14F-4D97-AF65-F5344CB8AC3E}">
        <p14:creationId xmlns:p14="http://schemas.microsoft.com/office/powerpoint/2010/main" val="2845760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Progress for all children is also measured termly though assessments and informal observations</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Baselines are taken before targeted support such as (l</a:t>
            </a:r>
            <a:r>
              <a:rPr lang="en-GB" dirty="0"/>
              <a:t>ist school</a:t>
            </a:r>
            <a:r>
              <a:rPr lang="en-GB" baseline="0" dirty="0"/>
              <a:t> interventions – </a:t>
            </a:r>
            <a:r>
              <a:rPr lang="en-GB" baseline="0" dirty="0" err="1"/>
              <a:t>egdirect</a:t>
            </a:r>
            <a:r>
              <a:rPr lang="en-GB" baseline="0" dirty="0"/>
              <a:t> phonics, </a:t>
            </a:r>
            <a:r>
              <a:rPr lang="en-GB" baseline="0" dirty="0" err="1"/>
              <a:t>numicon</a:t>
            </a:r>
            <a:r>
              <a:rPr lang="en-GB" baseline="0" dirty="0"/>
              <a:t>, FFT, little </a:t>
            </a:r>
            <a:r>
              <a:rPr lang="en-GB" baseline="0" dirty="0" err="1"/>
              <a:t>wandle</a:t>
            </a:r>
            <a:r>
              <a:rPr lang="en-GB" baseline="0" dirty="0"/>
              <a:t>, toe by toe, plus 1, power of 2, 5 minute box) and impact is measured after completion</a:t>
            </a:r>
          </a:p>
          <a:p>
            <a:r>
              <a:rPr lang="en-GB" dirty="0"/>
              <a:t>Targets</a:t>
            </a:r>
            <a:r>
              <a:rPr lang="en-GB" baseline="0" dirty="0"/>
              <a:t> set through APDRs are reviewed termly and discussed with parents at termly parents evenings</a:t>
            </a:r>
          </a:p>
          <a:p>
            <a:r>
              <a:rPr lang="en-GB" baseline="0" dirty="0"/>
              <a:t>This also includes pupil voice</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8</a:t>
            </a:fld>
            <a:endParaRPr lang="en-US" dirty="0"/>
          </a:p>
        </p:txBody>
      </p:sp>
    </p:spTree>
    <p:extLst>
      <p:ext uri="{BB962C8B-B14F-4D97-AF65-F5344CB8AC3E}">
        <p14:creationId xmlns:p14="http://schemas.microsoft.com/office/powerpoint/2010/main" val="4290967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Communicate</a:t>
            </a:r>
            <a:r>
              <a:rPr lang="en-GB" baseline="0" dirty="0"/>
              <a:t> with parents – at the classroom door, </a:t>
            </a:r>
            <a:r>
              <a:rPr lang="en-GB" baseline="0" dirty="0" err="1"/>
              <a:t>phonecalls</a:t>
            </a:r>
            <a:r>
              <a:rPr lang="en-GB" baseline="0" dirty="0"/>
              <a:t>, emails, on the playground – please contact us – work together</a:t>
            </a:r>
          </a:p>
          <a:p>
            <a:r>
              <a:rPr lang="en-GB" baseline="0" dirty="0"/>
              <a:t>APDR – termly</a:t>
            </a:r>
          </a:p>
          <a:p>
            <a:r>
              <a:rPr lang="en-GB" baseline="0" dirty="0"/>
              <a:t>Annual reviews for children with EHCPs</a:t>
            </a:r>
          </a:p>
          <a:p>
            <a:r>
              <a:rPr lang="en-GB" dirty="0"/>
              <a:t>Gathering pupil voice – important to have the</a:t>
            </a:r>
            <a:r>
              <a:rPr lang="en-GB" baseline="0" dirty="0"/>
              <a:t> views of children and young people – these can be gained through</a:t>
            </a:r>
            <a:r>
              <a:rPr lang="en-GB" dirty="0"/>
              <a:t> questions,</a:t>
            </a:r>
            <a:r>
              <a:rPr lang="en-GB" baseline="0" dirty="0"/>
              <a:t> playing games together, observations, PECs,</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9</a:t>
            </a:fld>
            <a:endParaRPr lang="en-US" dirty="0"/>
          </a:p>
        </p:txBody>
      </p:sp>
    </p:spTree>
    <p:extLst>
      <p:ext uri="{BB962C8B-B14F-4D97-AF65-F5344CB8AC3E}">
        <p14:creationId xmlns:p14="http://schemas.microsoft.com/office/powerpoint/2010/main" val="4204329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School</a:t>
            </a:r>
            <a:r>
              <a:rPr lang="en-GB" b="0" baseline="0" dirty="0"/>
              <a:t> website includes some information/support resources/links</a:t>
            </a:r>
            <a:endParaRPr lang="en-GB" b="0" dirty="0"/>
          </a:p>
          <a:p>
            <a:r>
              <a:rPr lang="en-GB" b="1" dirty="0"/>
              <a:t>EIFA</a:t>
            </a:r>
            <a:r>
              <a:rPr lang="en-GB" dirty="0"/>
              <a:t> does:</a:t>
            </a:r>
          </a:p>
          <a:p>
            <a:r>
              <a:rPr lang="en-GB" sz="1200" b="0" i="0" kern="1200" dirty="0">
                <a:solidFill>
                  <a:schemeClr val="tx1"/>
                </a:solidFill>
                <a:effectLst/>
                <a:latin typeface="News Gothic MT"/>
                <a:ea typeface="ＭＳ Ｐゴシック" charset="0"/>
                <a:cs typeface="ＭＳ Ｐゴシック" charset="0"/>
              </a:rPr>
              <a:t>- Working with allocated schools within your area.</a:t>
            </a:r>
          </a:p>
          <a:p>
            <a:r>
              <a:rPr lang="en-GB" sz="1200" b="0" i="0" kern="1200" dirty="0">
                <a:solidFill>
                  <a:schemeClr val="tx1"/>
                </a:solidFill>
                <a:effectLst/>
                <a:latin typeface="News Gothic MT"/>
                <a:ea typeface="ＭＳ Ｐゴシック" charset="0"/>
                <a:cs typeface="ＭＳ Ｐゴシック" charset="0"/>
              </a:rPr>
              <a:t>- One to one support to families virtually or face to face on a range of topics including but not limited to: Challenging behaviour, Sibling Rivalry, Sleep, Routines etc.</a:t>
            </a:r>
          </a:p>
          <a:p>
            <a:r>
              <a:rPr lang="en-GB" sz="1200" b="0" i="0" kern="1200" dirty="0">
                <a:solidFill>
                  <a:schemeClr val="tx1"/>
                </a:solidFill>
                <a:effectLst/>
                <a:latin typeface="News Gothic MT"/>
                <a:ea typeface="ＭＳ Ｐゴシック" charset="0"/>
                <a:cs typeface="ＭＳ Ｐゴシック" charset="0"/>
              </a:rPr>
              <a:t>- Working with colleagues to offer interventions such as workshops, and drop ins. Producing monthly newsletters and other posters relating to the service.</a:t>
            </a:r>
          </a:p>
          <a:p>
            <a:r>
              <a:rPr lang="en-GB" sz="1200" b="0" i="0" kern="1200" dirty="0">
                <a:solidFill>
                  <a:schemeClr val="tx1"/>
                </a:solidFill>
                <a:effectLst/>
                <a:latin typeface="News Gothic MT"/>
                <a:ea typeface="ＭＳ Ｐゴシック" charset="0"/>
                <a:cs typeface="ＭＳ Ｐゴシック" charset="0"/>
              </a:rPr>
              <a:t>- Working closely with a range of professionals such as Schools, Targeted Support, Voluntary sector support services and Health.</a:t>
            </a:r>
          </a:p>
          <a:p>
            <a:r>
              <a:rPr lang="en-GB" sz="1200" b="0" i="0" kern="1200" dirty="0">
                <a:solidFill>
                  <a:schemeClr val="tx1"/>
                </a:solidFill>
                <a:effectLst/>
                <a:latin typeface="News Gothic MT"/>
                <a:ea typeface="ＭＳ Ｐゴシック" charset="0"/>
                <a:cs typeface="ＭＳ Ｐゴシック" charset="0"/>
              </a:rPr>
              <a:t>- Signposting to a range of voluntary and statutory services.</a:t>
            </a:r>
          </a:p>
          <a:p>
            <a:r>
              <a:rPr lang="en-GB" b="1" dirty="0"/>
              <a:t>EHA</a:t>
            </a:r>
          </a:p>
          <a:p>
            <a:r>
              <a:rPr lang="en-GB" sz="1200" b="0" i="0" kern="1200" dirty="0">
                <a:solidFill>
                  <a:schemeClr val="tx1"/>
                </a:solidFill>
                <a:effectLst/>
                <a:latin typeface="News Gothic MT"/>
                <a:ea typeface="ＭＳ Ｐゴシック" charset="0"/>
                <a:cs typeface="ＭＳ Ｐゴシック" charset="0"/>
              </a:rPr>
              <a:t>The Early Help Assessment is used for all Early Help requests where a multi-agency approach is required. It leads to:</a:t>
            </a:r>
          </a:p>
          <a:p>
            <a:r>
              <a:rPr lang="en-GB" sz="1200" b="0" i="0" kern="1200" dirty="0">
                <a:solidFill>
                  <a:schemeClr val="tx1"/>
                </a:solidFill>
                <a:effectLst/>
                <a:latin typeface="News Gothic MT"/>
                <a:ea typeface="ＭＳ Ｐゴシック" charset="0"/>
                <a:cs typeface="ＭＳ Ｐゴシック" charset="0"/>
              </a:rPr>
              <a:t>District Early Help services (family workers). The Early Help Hub will suggest an initial Family Support Plan and they or the District Team will review the closing plan – May signpost to a better-placed service or intervention outside of the Council through the </a:t>
            </a:r>
            <a:r>
              <a:rPr lang="en-GB" sz="1200" b="0" i="0" kern="1200" dirty="0">
                <a:solidFill>
                  <a:schemeClr val="tx1"/>
                </a:solidFill>
                <a:effectLst/>
                <a:latin typeface="News Gothic MT"/>
                <a:ea typeface="ＭＳ Ｐゴシック" charset="0"/>
                <a:cs typeface="ＭＳ Ｐゴシック" charset="0"/>
                <a:hlinkClick r:id="rId3"/>
              </a:rPr>
              <a:t>Cambridgeshire Online Directory</a:t>
            </a:r>
            <a:r>
              <a:rPr lang="en-GB" sz="1200" b="0" i="0" kern="1200" dirty="0">
                <a:solidFill>
                  <a:schemeClr val="tx1"/>
                </a:solidFill>
                <a:effectLst/>
                <a:latin typeface="News Gothic MT"/>
                <a:ea typeface="ＭＳ Ｐゴシック" charset="0"/>
                <a:cs typeface="ＭＳ Ｐゴシック" charset="0"/>
              </a:rPr>
              <a:t>. For</a:t>
            </a:r>
            <a:r>
              <a:rPr lang="en-GB" sz="1200" b="0" i="0" kern="1200" baseline="0" dirty="0">
                <a:solidFill>
                  <a:schemeClr val="tx1"/>
                </a:solidFill>
                <a:effectLst/>
                <a:latin typeface="News Gothic MT"/>
                <a:ea typeface="ＭＳ Ｐゴシック" charset="0"/>
                <a:cs typeface="ＭＳ Ｐゴシック" charset="0"/>
              </a:rPr>
              <a:t> preschool children the EHA will put the children onto the early support pathway.</a:t>
            </a:r>
            <a:endParaRPr lang="en-GB" sz="1200" b="0" i="0" kern="1200" dirty="0">
              <a:solidFill>
                <a:schemeClr val="tx1"/>
              </a:solidFill>
              <a:effectLst/>
              <a:latin typeface="News Gothic MT"/>
              <a:ea typeface="ＭＳ Ｐゴシック" charset="0"/>
              <a:cs typeface="ＭＳ Ｐゴシック" charset="0"/>
            </a:endParaRPr>
          </a:p>
          <a:p>
            <a:r>
              <a:rPr lang="en-GB" sz="1200" b="1" i="0" kern="1200" dirty="0">
                <a:solidFill>
                  <a:schemeClr val="tx1"/>
                </a:solidFill>
                <a:effectLst/>
                <a:latin typeface="News Gothic MT"/>
                <a:ea typeface="ＭＳ Ｐゴシック" charset="0"/>
                <a:cs typeface="ＭＳ Ｐゴシック" charset="0"/>
              </a:rPr>
              <a:t>SENDIASS can help you with</a:t>
            </a:r>
            <a:endParaRPr lang="en-GB" sz="1200" b="0" i="0" kern="1200" dirty="0">
              <a:solidFill>
                <a:schemeClr val="tx1"/>
              </a:solidFill>
              <a:effectLst/>
              <a:latin typeface="News Gothic MT"/>
              <a:ea typeface="ＭＳ Ｐゴシック" charset="0"/>
              <a:cs typeface="ＭＳ Ｐゴシック" charset="0"/>
            </a:endParaRPr>
          </a:p>
          <a:p>
            <a:r>
              <a:rPr lang="en-GB" sz="1200" b="0" i="0" kern="1200" dirty="0">
                <a:solidFill>
                  <a:schemeClr val="tx1"/>
                </a:solidFill>
                <a:effectLst/>
                <a:latin typeface="News Gothic MT"/>
                <a:ea typeface="ＭＳ Ｐゴシック" charset="0"/>
                <a:cs typeface="ＭＳ Ｐゴシック" charset="0"/>
              </a:rPr>
              <a:t>Confidential support and someone to talk to in confidence</a:t>
            </a:r>
          </a:p>
          <a:p>
            <a:r>
              <a:rPr lang="en-GB" sz="1200" b="0" i="0" kern="1200" dirty="0">
                <a:solidFill>
                  <a:schemeClr val="tx1"/>
                </a:solidFill>
                <a:effectLst/>
                <a:latin typeface="News Gothic MT"/>
                <a:ea typeface="ＭＳ Ｐゴシック" charset="0"/>
                <a:cs typeface="ＭＳ Ｐゴシック" charset="0"/>
              </a:rPr>
              <a:t>Advice and information about special educational needs</a:t>
            </a:r>
          </a:p>
          <a:p>
            <a:r>
              <a:rPr lang="en-GB" sz="1200" b="0" i="0" kern="1200" dirty="0">
                <a:solidFill>
                  <a:schemeClr val="tx1"/>
                </a:solidFill>
                <a:effectLst/>
                <a:latin typeface="News Gothic MT"/>
                <a:ea typeface="ＭＳ Ｐゴシック" charset="0"/>
                <a:cs typeface="ＭＳ Ｐゴシック" charset="0"/>
              </a:rPr>
              <a:t>Independent Support for children, young people and families as Statements are transferred to EHC Plans</a:t>
            </a:r>
          </a:p>
          <a:p>
            <a:r>
              <a:rPr lang="en-GB" sz="1200" b="0" i="0" kern="1200" dirty="0">
                <a:solidFill>
                  <a:schemeClr val="tx1"/>
                </a:solidFill>
                <a:effectLst/>
                <a:latin typeface="News Gothic MT"/>
                <a:ea typeface="ＭＳ Ｐゴシック" charset="0"/>
                <a:cs typeface="ＭＳ Ｐゴシック" charset="0"/>
              </a:rPr>
              <a:t>Preparing for meetings with your child’s school or with professionals who are working with your child</a:t>
            </a:r>
          </a:p>
          <a:p>
            <a:r>
              <a:rPr lang="en-GB" sz="1200" b="0" i="0" kern="1200" dirty="0">
                <a:solidFill>
                  <a:schemeClr val="tx1"/>
                </a:solidFill>
                <a:effectLst/>
                <a:latin typeface="News Gothic MT"/>
                <a:ea typeface="ＭＳ Ｐゴシック" charset="0"/>
                <a:cs typeface="ＭＳ Ｐゴシック" charset="0"/>
              </a:rPr>
              <a:t>Information on your rights and responsibilities as a parent, children’s rights and SEN law and guidance</a:t>
            </a:r>
          </a:p>
          <a:p>
            <a:r>
              <a:rPr lang="en-GB" sz="1200" b="0" i="0" kern="1200" dirty="0">
                <a:solidFill>
                  <a:schemeClr val="tx1"/>
                </a:solidFill>
                <a:effectLst/>
                <a:latin typeface="News Gothic MT"/>
                <a:ea typeface="ＭＳ Ｐゴシック" charset="0"/>
                <a:cs typeface="ＭＳ Ｐゴシック" charset="0"/>
              </a:rPr>
              <a:t>Information about local support groups and voluntary organisations</a:t>
            </a:r>
          </a:p>
          <a:p>
            <a:r>
              <a:rPr lang="en-GB" sz="1200" b="1" i="0" kern="1200" dirty="0">
                <a:solidFill>
                  <a:schemeClr val="tx1"/>
                </a:solidFill>
                <a:effectLst/>
                <a:latin typeface="News Gothic MT"/>
                <a:ea typeface="ＭＳ Ｐゴシック" charset="0"/>
                <a:cs typeface="ＭＳ Ｐゴシック" charset="0"/>
              </a:rPr>
              <a:t>Pinpoint</a:t>
            </a:r>
            <a:r>
              <a:rPr lang="en-GB" sz="1200" b="0" i="0" kern="1200" baseline="0" dirty="0">
                <a:solidFill>
                  <a:schemeClr val="tx1"/>
                </a:solidFill>
                <a:effectLst/>
                <a:latin typeface="News Gothic MT"/>
                <a:ea typeface="ＭＳ Ｐゴシック" charset="0"/>
                <a:cs typeface="ＭＳ Ｐゴシック" charset="0"/>
              </a:rPr>
              <a:t> - </a:t>
            </a:r>
            <a:r>
              <a:rPr lang="en-GB" sz="1200" b="0" i="0" kern="1200" dirty="0">
                <a:solidFill>
                  <a:schemeClr val="tx1"/>
                </a:solidFill>
                <a:effectLst/>
                <a:latin typeface="News Gothic MT"/>
                <a:ea typeface="ＭＳ Ｐゴシック" charset="0"/>
                <a:cs typeface="ＭＳ Ｐゴシック" charset="0"/>
              </a:rPr>
              <a:t>Pinpoint Cambridgeshire is run for parents – by parents.</a:t>
            </a:r>
          </a:p>
          <a:p>
            <a:r>
              <a:rPr lang="en-GB" sz="1200" b="0" i="0" kern="1200" dirty="0">
                <a:solidFill>
                  <a:schemeClr val="tx1"/>
                </a:solidFill>
                <a:effectLst/>
                <a:latin typeface="News Gothic MT"/>
                <a:ea typeface="ＭＳ Ｐゴシック" charset="0"/>
                <a:cs typeface="ＭＳ Ｐゴシック" charset="0"/>
              </a:rPr>
              <a:t>We give help and information to parent carers of children and young people aged 0-25 with additional needs and disabilities, and give parent carers opportunities to have a say and get involved in improving local services.</a:t>
            </a:r>
          </a:p>
          <a:p>
            <a:r>
              <a:rPr lang="en-GB" sz="1200" b="0" i="0" kern="1200" dirty="0">
                <a:solidFill>
                  <a:schemeClr val="tx1"/>
                </a:solidFill>
                <a:effectLst/>
                <a:latin typeface="News Gothic MT"/>
                <a:ea typeface="ＭＳ Ｐゴシック" charset="0"/>
                <a:cs typeface="ＭＳ Ｐゴシック" charset="0"/>
              </a:rPr>
              <a:t>No formal diagnosis is required to access support from Pinpoint – a child may be on a waiting list, accessing services, had a referral turned down, or just be struggling.</a:t>
            </a:r>
          </a:p>
          <a:p>
            <a:r>
              <a:rPr lang="en-GB" sz="1200" b="1" i="0" kern="1200" dirty="0">
                <a:solidFill>
                  <a:schemeClr val="tx1"/>
                </a:solidFill>
                <a:effectLst/>
                <a:latin typeface="News Gothic MT"/>
                <a:ea typeface="ＭＳ Ｐゴシック" charset="0"/>
                <a:cs typeface="ＭＳ Ｐゴシック" charset="0"/>
              </a:rPr>
              <a:t>Learn</a:t>
            </a:r>
            <a:r>
              <a:rPr lang="en-GB" sz="1200" b="1" i="0" kern="1200" baseline="0" dirty="0">
                <a:solidFill>
                  <a:schemeClr val="tx1"/>
                </a:solidFill>
                <a:effectLst/>
                <a:latin typeface="News Gothic MT"/>
                <a:ea typeface="ＭＳ Ｐゴシック" charset="0"/>
                <a:cs typeface="ＭＳ Ｐゴシック" charset="0"/>
              </a:rPr>
              <a:t> together </a:t>
            </a:r>
            <a:r>
              <a:rPr lang="en-GB" sz="1200" b="0" i="0" kern="1200" baseline="0" dirty="0">
                <a:solidFill>
                  <a:schemeClr val="tx1"/>
                </a:solidFill>
                <a:effectLst/>
                <a:latin typeface="News Gothic MT"/>
                <a:ea typeface="ＭＳ Ｐゴシック" charset="0"/>
                <a:cs typeface="ＭＳ Ｐゴシック" charset="0"/>
              </a:rPr>
              <a:t>– is the home for the OAP toolkit and the SEND transformation in Cambridgeshire. It also has information on the early years and childcare as well as listing services to school and school improvement information</a:t>
            </a:r>
          </a:p>
          <a:p>
            <a:r>
              <a:rPr lang="en-GB" sz="1200" b="1" i="0" kern="1200" dirty="0">
                <a:solidFill>
                  <a:schemeClr val="tx1"/>
                </a:solidFill>
                <a:effectLst/>
                <a:latin typeface="News Gothic MT"/>
                <a:ea typeface="ＭＳ Ｐゴシック" charset="0"/>
                <a:cs typeface="ＭＳ Ｐゴシック" charset="0"/>
              </a:rPr>
              <a:t>OAP</a:t>
            </a:r>
            <a:r>
              <a:rPr lang="en-GB" sz="1200" b="1" i="0" kern="1200" baseline="0" dirty="0">
                <a:solidFill>
                  <a:schemeClr val="tx1"/>
                </a:solidFill>
                <a:effectLst/>
                <a:latin typeface="News Gothic MT"/>
                <a:ea typeface="ＭＳ Ｐゴシック" charset="0"/>
                <a:cs typeface="ＭＳ Ｐゴシック" charset="0"/>
              </a:rPr>
              <a:t> toolkit (Ordinarily Available Provision)</a:t>
            </a:r>
          </a:p>
          <a:p>
            <a:r>
              <a:rPr lang="en-GB" sz="1200" b="0" i="0" kern="1200" dirty="0">
                <a:solidFill>
                  <a:schemeClr val="tx1"/>
                </a:solidFill>
                <a:effectLst/>
                <a:latin typeface="News Gothic MT"/>
                <a:ea typeface="ＭＳ Ｐゴシック" charset="0"/>
                <a:cs typeface="ＭＳ Ｐゴシック" charset="0"/>
              </a:rPr>
              <a:t>This Cambridgeshire resource is for schools and other education settings. The purpose of this is to define for Early Years settings, Schools, and Further Education providers in Cambridgeshire what provision should be (ordinarily) available for children and young people with SEND. We hope this will also support parent, carers and professionals to work with schools to support children with SEND.</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b="1" i="0" kern="1200" baseline="0" dirty="0">
                <a:solidFill>
                  <a:schemeClr val="tx1"/>
                </a:solidFill>
                <a:effectLst/>
                <a:latin typeface="News Gothic MT"/>
                <a:ea typeface="ＭＳ Ｐゴシック" charset="0"/>
                <a:cs typeface="ＭＳ Ｐゴシック" charset="0"/>
              </a:rPr>
              <a:t>Local offer/SEND Information Hub </a:t>
            </a:r>
            <a:r>
              <a:rPr lang="en-GB" sz="1200" b="0" i="0" kern="1200" baseline="0" dirty="0">
                <a:solidFill>
                  <a:schemeClr val="tx1"/>
                </a:solidFill>
                <a:effectLst/>
                <a:latin typeface="News Gothic MT"/>
                <a:ea typeface="ＭＳ Ｐゴシック" charset="0"/>
                <a:cs typeface="ＭＳ Ｐゴシック" charset="0"/>
              </a:rPr>
              <a:t>– further information about targeted support, education and social care. There is also a young persons zone which can help with making friends, getting advice and learning new skills.</a:t>
            </a:r>
            <a:endParaRPr lang="en-GB" sz="1200" b="0" i="0" kern="1200" dirty="0">
              <a:solidFill>
                <a:schemeClr val="tx1"/>
              </a:solidFill>
              <a:effectLst/>
              <a:latin typeface="News Gothic MT"/>
              <a:ea typeface="ＭＳ Ｐゴシック" charset="0"/>
              <a:cs typeface="ＭＳ Ｐゴシック" charset="0"/>
            </a:endParaRPr>
          </a:p>
          <a:p>
            <a:r>
              <a:rPr lang="en-GB" sz="1200" b="1" i="0" kern="1200" baseline="0" dirty="0" err="1">
                <a:solidFill>
                  <a:schemeClr val="tx1"/>
                </a:solidFill>
                <a:effectLst/>
                <a:latin typeface="News Gothic MT"/>
                <a:ea typeface="ＭＳ Ｐゴシック" charset="0"/>
                <a:cs typeface="ＭＳ Ｐゴシック" charset="0"/>
              </a:rPr>
              <a:t>Cambs</a:t>
            </a:r>
            <a:r>
              <a:rPr lang="en-GB" sz="1200" b="1" i="0" kern="1200" baseline="0" dirty="0">
                <a:solidFill>
                  <a:schemeClr val="tx1"/>
                </a:solidFill>
                <a:effectLst/>
                <a:latin typeface="News Gothic MT"/>
                <a:ea typeface="ＭＳ Ｐゴシック" charset="0"/>
                <a:cs typeface="ＭＳ Ｐゴシック" charset="0"/>
              </a:rPr>
              <a:t> community health website - </a:t>
            </a:r>
            <a:r>
              <a:rPr lang="en-GB" sz="1200" b="0" i="0" kern="1200" baseline="0" dirty="0">
                <a:solidFill>
                  <a:schemeClr val="tx1"/>
                </a:solidFill>
                <a:effectLst/>
                <a:latin typeface="News Gothic MT"/>
                <a:ea typeface="ＭＳ Ｐゴシック" charset="0"/>
                <a:cs typeface="ＭＳ Ｐゴシック" charset="0"/>
              </a:rPr>
              <a:t>information on emotional health, community paediatrics, specialist nursing services, family nurse partnership, PT, OT, SALT, LAC, dietician. </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10</a:t>
            </a:fld>
            <a:endParaRPr lang="en-US" dirty="0"/>
          </a:p>
        </p:txBody>
      </p:sp>
    </p:spTree>
    <p:extLst>
      <p:ext uri="{BB962C8B-B14F-4D97-AF65-F5344CB8AC3E}">
        <p14:creationId xmlns:p14="http://schemas.microsoft.com/office/powerpoint/2010/main" val="2939270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latin typeface="Comic Sans MS" panose="030F0702030302020204" pitchFamily="66" charset="0"/>
              </a:rPr>
              <a:t>Health Services</a:t>
            </a:r>
            <a:r>
              <a:rPr lang="en-GB" sz="1200" baseline="0" dirty="0">
                <a:latin typeface="Comic Sans MS" panose="030F0702030302020204" pitchFamily="66" charset="0"/>
              </a:rPr>
              <a:t> include</a:t>
            </a:r>
            <a:r>
              <a:rPr lang="en-GB" sz="1200" dirty="0">
                <a:latin typeface="Comic Sans MS" panose="030F0702030302020204" pitchFamily="66" charset="0"/>
              </a:rPr>
              <a:t> SALT, Paediatrician, OT, PT,</a:t>
            </a:r>
            <a:r>
              <a:rPr lang="en-GB" sz="1200" baseline="0" dirty="0">
                <a:latin typeface="Comic Sans MS" panose="030F0702030302020204" pitchFamily="66" charset="0"/>
              </a:rPr>
              <a:t> health visitor, </a:t>
            </a:r>
            <a:r>
              <a:rPr lang="en-GB" sz="1200" baseline="0" dirty="0" err="1">
                <a:latin typeface="Comic Sans MS" panose="030F0702030302020204" pitchFamily="66" charset="0"/>
              </a:rPr>
              <a:t>YOUnited</a:t>
            </a:r>
            <a:r>
              <a:rPr lang="en-GB" sz="1200" baseline="0" dirty="0">
                <a:latin typeface="Comic Sans MS" panose="030F0702030302020204" pitchFamily="66" charset="0"/>
              </a:rPr>
              <a:t>/ CAMHS/ CHUMs/ MHST – </a:t>
            </a:r>
            <a:r>
              <a:rPr lang="en-GB" sz="1200" b="0" i="0" kern="1200" baseline="0" dirty="0">
                <a:solidFill>
                  <a:schemeClr val="tx1"/>
                </a:solidFill>
                <a:effectLst/>
                <a:latin typeface="News Gothic MT"/>
                <a:ea typeface="ＭＳ Ｐゴシック" charset="0"/>
                <a:cs typeface="ＭＳ Ｐゴシック" charset="0"/>
              </a:rPr>
              <a:t>Referrals are made through school and require evidence of need and initial support in school before a referral. Referrals may be quite time consuming to do and, once referred, waiting lists for some services can be long.</a:t>
            </a:r>
          </a:p>
          <a:p>
            <a:pPr marL="0" marR="0" indent="0" algn="l" defTabSz="457200" rtl="0" eaLnBrk="0" fontAlgn="base" latinLnBrk="0" hangingPunct="0">
              <a:lnSpc>
                <a:spcPct val="100000"/>
              </a:lnSpc>
              <a:spcBef>
                <a:spcPct val="30000"/>
              </a:spcBef>
              <a:spcAft>
                <a:spcPct val="0"/>
              </a:spcAft>
              <a:buClrTx/>
              <a:buSzTx/>
              <a:buFontTx/>
              <a:buNone/>
              <a:tabLst/>
              <a:defRPr/>
            </a:pPr>
            <a:endParaRPr lang="en-GB" sz="1200" baseline="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SENDSS</a:t>
            </a:r>
            <a:r>
              <a:rPr lang="en-GB" baseline="0" dirty="0"/>
              <a:t> – specialist teachers, specialist practitioners, EPs, multi sensory team (for VI/HI), Access and Inclusion – involved through school request</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latin typeface="Comic Sans MS" panose="030F0702030302020204" pitchFamily="66" charset="0"/>
              </a:rPr>
              <a:t>Family workers and Educational Inclusion Family Advisor (EIFA),</a:t>
            </a:r>
            <a:r>
              <a:rPr lang="en-GB" sz="1200" baseline="0" dirty="0">
                <a:latin typeface="Comic Sans MS" panose="030F0702030302020204" pitchFamily="66" charset="0"/>
              </a:rPr>
              <a:t> - EIFA via drop in, EHA for family worker</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baseline="0" dirty="0">
                <a:latin typeface="Comic Sans MS" panose="030F0702030302020204" pitchFamily="66" charset="0"/>
              </a:rPr>
              <a:t>Social Care – liaison where appropriate</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baseline="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SENDIASS</a:t>
            </a:r>
            <a:r>
              <a:rPr lang="en-GB" baseline="0" dirty="0"/>
              <a:t> and Pinpoint – parent support groups, liaise where appropriate.</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11</a:t>
            </a:fld>
            <a:endParaRPr lang="en-US" dirty="0"/>
          </a:p>
        </p:txBody>
      </p:sp>
    </p:spTree>
    <p:extLst>
      <p:ext uri="{BB962C8B-B14F-4D97-AF65-F5344CB8AC3E}">
        <p14:creationId xmlns:p14="http://schemas.microsoft.com/office/powerpoint/2010/main" val="3745082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Discussed according to individual needs – which includes among other things; diabetes, anaphylaxis, asthma, epilepsy, medicated ADHD, and toileting difficulties, as well as physical needs and mental health needs. There will often be close liaison with healthcare professionals.</a:t>
            </a:r>
          </a:p>
          <a:p>
            <a:pPr marL="0" marR="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A plan to meet needs may be an Individual Healthcare Plan – sometimes referred to as Individual Health Care Plan (or Individual Health Education Plan in </a:t>
            </a:r>
            <a:r>
              <a:rPr lang="en-GB" baseline="0" dirty="0" err="1"/>
              <a:t>Cambs</a:t>
            </a:r>
            <a:r>
              <a:rPr lang="en-GB" baseline="0" dirty="0"/>
              <a:t>) which may include an agreement to administer medication.</a:t>
            </a:r>
          </a:p>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Plan may also include an Intimate Care Plan if care required is of an intimate nature – </a:t>
            </a:r>
            <a:r>
              <a:rPr lang="en-GB" baseline="0" dirty="0" err="1"/>
              <a:t>eg</a:t>
            </a:r>
            <a:r>
              <a:rPr lang="en-GB" baseline="0" dirty="0"/>
              <a:t> toileting support.</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12</a:t>
            </a:fld>
            <a:endParaRPr lang="en-US" dirty="0"/>
          </a:p>
        </p:txBody>
      </p:sp>
    </p:spTree>
    <p:extLst>
      <p:ext uri="{BB962C8B-B14F-4D97-AF65-F5344CB8AC3E}">
        <p14:creationId xmlns:p14="http://schemas.microsoft.com/office/powerpoint/2010/main" val="3767508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PSHE</a:t>
            </a:r>
            <a:r>
              <a:rPr lang="en-GB" baseline="0" dirty="0"/>
              <a:t> Personal Social Health and Economic Education includes regular consideration/discussion of emotional wellbeing</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Pastoral support from all staff, daily/weekly check ins, meet and greet, t</a:t>
            </a:r>
            <a:r>
              <a:rPr lang="en-GB" dirty="0"/>
              <a:t>herapy dogs, </a:t>
            </a:r>
            <a:r>
              <a:rPr lang="en-GB" baseline="0" dirty="0"/>
              <a:t>mentoring, drawing and talking therapy, p</a:t>
            </a:r>
            <a:r>
              <a:rPr lang="en-GB" dirty="0"/>
              <a:t>lay therapies</a:t>
            </a:r>
            <a:r>
              <a:rPr lang="en-GB" baseline="0" dirty="0"/>
              <a:t> (1:1 or group),</a:t>
            </a:r>
            <a:r>
              <a:rPr lang="en-GB" dirty="0"/>
              <a:t> STEPS</a:t>
            </a:r>
            <a:r>
              <a:rPr lang="en-GB" baseline="0" dirty="0"/>
              <a:t> (Cambridgeshire Therapeutic Thinking),</a:t>
            </a:r>
            <a:r>
              <a:rPr lang="en-GB" dirty="0"/>
              <a:t>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Social support – guided games playtime support, Lego Therapy</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More complex needs may require outside agency involvement – MHST, </a:t>
            </a:r>
            <a:r>
              <a:rPr lang="en-GB" baseline="0" dirty="0" err="1"/>
              <a:t>YOUnited</a:t>
            </a:r>
            <a:r>
              <a:rPr lang="en-GB" baseline="0" dirty="0"/>
              <a:t>, CAMHS, </a:t>
            </a:r>
            <a:r>
              <a:rPr lang="en-GB" dirty="0"/>
              <a:t>support from SENDSS</a:t>
            </a:r>
            <a:r>
              <a:rPr lang="en-GB" baseline="0" dirty="0"/>
              <a:t> with emotional based school avoidance</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endParaRPr lang="en-GB" baseline="0"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13</a:t>
            </a:fld>
            <a:endParaRPr lang="en-US" dirty="0"/>
          </a:p>
        </p:txBody>
      </p:sp>
    </p:spTree>
    <p:extLst>
      <p:ext uri="{BB962C8B-B14F-4D97-AF65-F5344CB8AC3E}">
        <p14:creationId xmlns:p14="http://schemas.microsoft.com/office/powerpoint/2010/main" val="864860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r>
              <a:rPr lang="en-GB" baseline="0" dirty="0"/>
              <a:t>xtra curricular activities include – trips, visitors, after school clubs</a:t>
            </a:r>
          </a:p>
          <a:p>
            <a:r>
              <a:rPr lang="en-GB" baseline="0" dirty="0"/>
              <a:t>Sometimes additional SEND events </a:t>
            </a:r>
            <a:r>
              <a:rPr lang="en-GB" baseline="0" dirty="0" err="1"/>
              <a:t>eg</a:t>
            </a:r>
            <a:r>
              <a:rPr lang="en-GB" baseline="0" dirty="0"/>
              <a:t> local area SEND PE events, Young Carers club</a:t>
            </a:r>
          </a:p>
          <a:p>
            <a:endParaRPr lang="en-GB" baseline="0" dirty="0"/>
          </a:p>
          <a:p>
            <a:r>
              <a:rPr lang="en-GB" baseline="0" dirty="0"/>
              <a:t>Risk Assessments done to make events accessible (physical access/environmental and sensory management/safety) – </a:t>
            </a:r>
            <a:r>
              <a:rPr lang="en-GB" baseline="0" dirty="0" err="1"/>
              <a:t>eg</a:t>
            </a:r>
            <a:r>
              <a:rPr lang="en-GB" baseline="0" dirty="0"/>
              <a:t> toilet access/quiet space access for Young Voices, additional adult support, rest breaks in the day…</a:t>
            </a:r>
          </a:p>
          <a:p>
            <a:r>
              <a:rPr lang="en-GB" baseline="0" dirty="0"/>
              <a:t>Liaise with parents and then support to prepare for visits ahead of time.</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14</a:t>
            </a:fld>
            <a:endParaRPr lang="en-US" dirty="0"/>
          </a:p>
        </p:txBody>
      </p:sp>
    </p:spTree>
    <p:extLst>
      <p:ext uri="{BB962C8B-B14F-4D97-AF65-F5344CB8AC3E}">
        <p14:creationId xmlns:p14="http://schemas.microsoft.com/office/powerpoint/2010/main" val="318683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every year depending on needs</a:t>
            </a:r>
            <a:r>
              <a:rPr lang="en-GB" baseline="0" dirty="0"/>
              <a:t> of children and staff</a:t>
            </a:r>
          </a:p>
          <a:p>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courses though school and DLPT staff meetings/ training days and online courses as well as externally provided courses may include: provision for children with SEN, dyslexia awareness, supporting early reading, meeting needs of children with Autism, writing APDRs, it also includes first aid.</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for specific individual needs is in place as required including statutory training to meet medical needs (</a:t>
            </a:r>
            <a:r>
              <a:rPr lang="en-GB" baseline="0" dirty="0" err="1"/>
              <a:t>eg</a:t>
            </a:r>
            <a:r>
              <a:rPr lang="en-GB" baseline="0" dirty="0"/>
              <a:t> us of gastro tube; diabetes) and direct training for staff working with individual children with SALT needs, Autism or other communication needs, physiotherapy needs, complex SEMH behaviours…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Staff also observe and shadow experienced staff to see models of supporting children with SEND both within and beyond school </a:t>
            </a:r>
            <a:r>
              <a:rPr lang="en-GB" baseline="0" dirty="0" err="1"/>
              <a:t>eg</a:t>
            </a:r>
            <a:r>
              <a:rPr lang="en-GB" baseline="0" dirty="0"/>
              <a:t> specialist practitioners – to widen experience and develop confidence.</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15</a:t>
            </a:fld>
            <a:endParaRPr lang="en-US" dirty="0"/>
          </a:p>
        </p:txBody>
      </p:sp>
    </p:spTree>
    <p:extLst>
      <p:ext uri="{BB962C8B-B14F-4D97-AF65-F5344CB8AC3E}">
        <p14:creationId xmlns:p14="http://schemas.microsoft.com/office/powerpoint/2010/main" val="24832214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Transition information for all children with SEND – what works well, what is</a:t>
            </a:r>
            <a:r>
              <a:rPr lang="en-GB" baseline="0" dirty="0"/>
              <a:t> not effective, support in place, outside agency involvement </a:t>
            </a:r>
            <a:r>
              <a:rPr lang="en-GB" baseline="0" dirty="0" err="1"/>
              <a:t>etc</a:t>
            </a:r>
            <a:r>
              <a:rPr lang="en-GB" baseline="0" dirty="0"/>
              <a:t> – shared – verbally and/or written – in school</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Transition information for</a:t>
            </a:r>
            <a:r>
              <a:rPr lang="en-GB" baseline="0" dirty="0"/>
              <a:t> all children with SEND</a:t>
            </a:r>
            <a:r>
              <a:rPr lang="en-GB" dirty="0"/>
              <a:t> – what works well, what is</a:t>
            </a:r>
            <a:r>
              <a:rPr lang="en-GB" baseline="0" dirty="0"/>
              <a:t> not effective, support in place, outside agency involvement </a:t>
            </a:r>
            <a:r>
              <a:rPr lang="en-GB" baseline="0" dirty="0" err="1"/>
              <a:t>etc</a:t>
            </a:r>
            <a:r>
              <a:rPr lang="en-GB" baseline="0" dirty="0"/>
              <a:t> – shared – verbally and/or written – with previous/new school – </a:t>
            </a:r>
            <a:r>
              <a:rPr lang="en-GB" dirty="0"/>
              <a:t>Nursery to infant,</a:t>
            </a:r>
            <a:r>
              <a:rPr lang="en-GB" baseline="0" dirty="0"/>
              <a:t> to school, to AP, to special, to Secondary, to middle/from first… infant/junior</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For more complex needs may observe children/meet with previous or next setting - depending on level of need parents may also be involved.</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Social stories, stay and play sessions, additional visits </a:t>
            </a:r>
            <a:r>
              <a:rPr lang="en-GB" baseline="0" dirty="0" err="1"/>
              <a:t>etc</a:t>
            </a:r>
            <a:r>
              <a:rPr lang="en-GB" baseline="0" dirty="0"/>
              <a:t> will be used to support children with the transition.</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16</a:t>
            </a:fld>
            <a:endParaRPr lang="en-US" dirty="0"/>
          </a:p>
        </p:txBody>
      </p:sp>
    </p:spTree>
    <p:extLst>
      <p:ext uri="{BB962C8B-B14F-4D97-AF65-F5344CB8AC3E}">
        <p14:creationId xmlns:p14="http://schemas.microsoft.com/office/powerpoint/2010/main" val="15594856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order – first class teacher – they work most directly with your child</a:t>
            </a:r>
          </a:p>
          <a:p>
            <a:r>
              <a:rPr lang="en-GB" baseline="0" dirty="0"/>
              <a:t>Next SENDCO – they have the more specialist SEND knowledge – email, phone or directly in person</a:t>
            </a:r>
          </a:p>
          <a:p>
            <a:r>
              <a:rPr lang="en-GB" baseline="0" dirty="0"/>
              <a:t>Then head/assistant/deputy head – most senior in school</a:t>
            </a:r>
          </a:p>
          <a:p>
            <a:r>
              <a:rPr lang="en-GB" baseline="0" dirty="0"/>
              <a:t>Complaints procedure is on the website.</a:t>
            </a:r>
          </a:p>
          <a:p>
            <a:endParaRPr lang="en-GB" baseline="0" dirty="0"/>
          </a:p>
          <a:p>
            <a:r>
              <a:rPr lang="en-GB" baseline="0" dirty="0"/>
              <a:t>At all points we would always expect to work with you to unpick and address your concerns so that together we can best meet the needs of your child.</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17</a:t>
            </a:fld>
            <a:endParaRPr lang="en-US" dirty="0"/>
          </a:p>
        </p:txBody>
      </p:sp>
    </p:spTree>
    <p:extLst>
      <p:ext uri="{BB962C8B-B14F-4D97-AF65-F5344CB8AC3E}">
        <p14:creationId xmlns:p14="http://schemas.microsoft.com/office/powerpoint/2010/main" val="30946251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order – first class teacher – they work most directly with your child</a:t>
            </a:r>
          </a:p>
          <a:p>
            <a:r>
              <a:rPr lang="en-GB" baseline="0" dirty="0"/>
              <a:t>Next SENDCO – they have the more specialist SEND knowledge – email, phone or directly in person</a:t>
            </a:r>
          </a:p>
          <a:p>
            <a:r>
              <a:rPr lang="en-GB" baseline="0" dirty="0"/>
              <a:t>Then head/assistant/deputy head – most senior in school</a:t>
            </a:r>
          </a:p>
          <a:p>
            <a:r>
              <a:rPr lang="en-GB" baseline="0" dirty="0"/>
              <a:t>Complaints procedure is on the website.</a:t>
            </a:r>
          </a:p>
          <a:p>
            <a:endParaRPr lang="en-GB" baseline="0" dirty="0"/>
          </a:p>
          <a:p>
            <a:r>
              <a:rPr lang="en-GB" baseline="0" dirty="0"/>
              <a:t>At all points we would always expect to work with you to unpick and address your concerns so that together we can best meet the needs of your child.</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18</a:t>
            </a:fld>
            <a:endParaRPr lang="en-US" dirty="0"/>
          </a:p>
        </p:txBody>
      </p:sp>
    </p:spTree>
    <p:extLst>
      <p:ext uri="{BB962C8B-B14F-4D97-AF65-F5344CB8AC3E}">
        <p14:creationId xmlns:p14="http://schemas.microsoft.com/office/powerpoint/2010/main" val="16652606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order – first class teacher – they work most directly with your child</a:t>
            </a:r>
          </a:p>
          <a:p>
            <a:r>
              <a:rPr lang="en-GB" baseline="0" dirty="0"/>
              <a:t>Next SENDCO – they have the more specialist SEND knowledge – email, phone or directly in person</a:t>
            </a:r>
          </a:p>
          <a:p>
            <a:r>
              <a:rPr lang="en-GB" baseline="0" dirty="0"/>
              <a:t>Then head/assistant/deputy head – most senior in school</a:t>
            </a:r>
          </a:p>
          <a:p>
            <a:r>
              <a:rPr lang="en-GB" baseline="0" dirty="0"/>
              <a:t>Complaints procedure is on the website.</a:t>
            </a:r>
          </a:p>
          <a:p>
            <a:endParaRPr lang="en-GB" baseline="0" dirty="0"/>
          </a:p>
          <a:p>
            <a:r>
              <a:rPr lang="en-GB" baseline="0" dirty="0"/>
              <a:t>At all points we would always expect to work with you to unpick and address your concerns so that together we can best meet the needs of your child.</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19</a:t>
            </a:fld>
            <a:endParaRPr lang="en-US" dirty="0"/>
          </a:p>
        </p:txBody>
      </p:sp>
    </p:spTree>
    <p:extLst>
      <p:ext uri="{BB962C8B-B14F-4D97-AF65-F5344CB8AC3E}">
        <p14:creationId xmlns:p14="http://schemas.microsoft.com/office/powerpoint/2010/main" val="979027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order – first class teacher – they work most directly with your child</a:t>
            </a:r>
          </a:p>
          <a:p>
            <a:r>
              <a:rPr lang="en-GB" baseline="0" dirty="0"/>
              <a:t>Next SENDCO – they have the more specialist SEND knowledge – email, phone or directly in person</a:t>
            </a:r>
          </a:p>
          <a:p>
            <a:r>
              <a:rPr lang="en-GB" baseline="0" dirty="0"/>
              <a:t>Then head/assistant/deputy head – most senior in school</a:t>
            </a:r>
          </a:p>
          <a:p>
            <a:r>
              <a:rPr lang="en-GB" baseline="0" dirty="0"/>
              <a:t>Complaints procedure is on the website.</a:t>
            </a:r>
          </a:p>
          <a:p>
            <a:endParaRPr lang="en-GB" baseline="0" dirty="0"/>
          </a:p>
          <a:p>
            <a:r>
              <a:rPr lang="en-GB" baseline="0" dirty="0"/>
              <a:t>At all points we would always expect to work with you to unpick and address your concerns so that together we can best meet the needs of your child.</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20</a:t>
            </a:fld>
            <a:endParaRPr lang="en-US" dirty="0"/>
          </a:p>
        </p:txBody>
      </p:sp>
    </p:spTree>
    <p:extLst>
      <p:ext uri="{BB962C8B-B14F-4D97-AF65-F5344CB8AC3E}">
        <p14:creationId xmlns:p14="http://schemas.microsoft.com/office/powerpoint/2010/main" val="28557561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pic>
        <p:nvPicPr>
          <p:cNvPr id="5" name="Picture 4" descr="A baby in a hammock&#10;&#10;Description automatically generated with medium confidence">
            <a:extLst>
              <a:ext uri="{FF2B5EF4-FFF2-40B4-BE49-F238E27FC236}">
                <a16:creationId xmlns:a16="http://schemas.microsoft.com/office/drawing/2014/main" id="{027C1585-6973-E141-A9FB-5F4FAF979CDC}"/>
              </a:ext>
            </a:extLst>
          </p:cNvPr>
          <p:cNvPicPr>
            <a:picLocks noChangeAspect="1"/>
          </p:cNvPicPr>
          <p:nvPr userDrawn="1"/>
        </p:nvPicPr>
        <p:blipFill rotWithShape="1">
          <a:blip r:embed="rId2" cstate="screen">
            <a:alphaModFix/>
            <a:extLst>
              <a:ext uri="{28A0092B-C50C-407E-A947-70E740481C1C}">
                <a14:useLocalDpi xmlns:a14="http://schemas.microsoft.com/office/drawing/2010/main"/>
              </a:ext>
            </a:extLst>
          </a:blip>
          <a:srcRect/>
          <a:stretch/>
        </p:blipFill>
        <p:spPr>
          <a:xfrm>
            <a:off x="0" y="-1138687"/>
            <a:ext cx="12192000" cy="7996687"/>
          </a:xfrm>
          <a:prstGeom prst="rect">
            <a:avLst/>
          </a:prstGeom>
        </p:spPr>
      </p:pic>
      <p:sp>
        <p:nvSpPr>
          <p:cNvPr id="2" name="Title 1">
            <a:extLst>
              <a:ext uri="{FF2B5EF4-FFF2-40B4-BE49-F238E27FC236}">
                <a16:creationId xmlns:a16="http://schemas.microsoft.com/office/drawing/2014/main" id="{CC89F1B9-0D69-8D4D-BA64-1EB48AFCE784}"/>
              </a:ext>
            </a:extLst>
          </p:cNvPr>
          <p:cNvSpPr>
            <a:spLocks noGrp="1"/>
          </p:cNvSpPr>
          <p:nvPr>
            <p:ph type="title" hasCustomPrompt="1"/>
          </p:nvPr>
        </p:nvSpPr>
        <p:spPr>
          <a:xfrm>
            <a:off x="230013" y="2683933"/>
            <a:ext cx="11156855" cy="1143000"/>
          </a:xfrm>
        </p:spPr>
        <p:txBody>
          <a:bodyPr/>
          <a:lstStyle>
            <a:lvl1pPr algn="l">
              <a:defRPr b="1">
                <a:latin typeface="+mn-lt"/>
              </a:defRPr>
            </a:lvl1pPr>
          </a:lstStyle>
          <a:p>
            <a:r>
              <a:rPr lang="en-GB" dirty="0"/>
              <a:t>CLICK TO EDIT MASTER TITLE STYLE</a:t>
            </a:r>
            <a:endParaRPr lang="en-US" dirty="0"/>
          </a:p>
        </p:txBody>
      </p:sp>
      <p:sp>
        <p:nvSpPr>
          <p:cNvPr id="3" name="Slide Number Placeholder 2">
            <a:extLst>
              <a:ext uri="{FF2B5EF4-FFF2-40B4-BE49-F238E27FC236}">
                <a16:creationId xmlns:a16="http://schemas.microsoft.com/office/drawing/2014/main" id="{3E8460D6-D384-A74B-A3D3-58CD3AA82A50}"/>
              </a:ext>
            </a:extLst>
          </p:cNvPr>
          <p:cNvSpPr>
            <a:spLocks noGrp="1"/>
          </p:cNvSpPr>
          <p:nvPr>
            <p:ph type="sldNum" sz="quarter" idx="10"/>
          </p:nvPr>
        </p:nvSpPr>
        <p:spPr/>
        <p:txBody>
          <a:bodyPr/>
          <a:lstStyle/>
          <a:p>
            <a:pPr>
              <a:defRPr/>
            </a:pPr>
            <a:fld id="{E44DFEC7-B650-D04A-9242-852EB5B4AE95}" type="slidenum">
              <a:rPr lang="en-US" smtClean="0"/>
              <a:pPr>
                <a:defRPr/>
              </a:pPr>
              <a:t>‹#›</a:t>
            </a:fld>
            <a:endParaRPr lang="en-US" dirty="0"/>
          </a:p>
        </p:txBody>
      </p:sp>
      <p:sp>
        <p:nvSpPr>
          <p:cNvPr id="10" name="Title 1">
            <a:extLst>
              <a:ext uri="{FF2B5EF4-FFF2-40B4-BE49-F238E27FC236}">
                <a16:creationId xmlns:a16="http://schemas.microsoft.com/office/drawing/2014/main" id="{DB90EF1C-D2F6-5747-BCCF-829FD68C4ABE}"/>
              </a:ext>
            </a:extLst>
          </p:cNvPr>
          <p:cNvSpPr txBox="1">
            <a:spLocks/>
          </p:cNvSpPr>
          <p:nvPr userDrawn="1"/>
        </p:nvSpPr>
        <p:spPr bwMode="auto">
          <a:xfrm>
            <a:off x="230012" y="3960795"/>
            <a:ext cx="8970431"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457200" rtl="0" eaLnBrk="1" fontAlgn="base" hangingPunct="1">
              <a:spcBef>
                <a:spcPct val="0"/>
              </a:spcBef>
              <a:spcAft>
                <a:spcPct val="0"/>
              </a:spcAft>
              <a:defRPr sz="4400" b="1" kern="1200">
                <a:solidFill>
                  <a:schemeClr val="tx1"/>
                </a:solidFill>
                <a:latin typeface="News Gothic MT"/>
                <a:ea typeface="ＭＳ Ｐゴシック" charset="0"/>
                <a:cs typeface="ＭＳ Ｐゴシック" charset="0"/>
              </a:defRPr>
            </a:lvl1pPr>
            <a:lvl2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2pPr>
            <a:lvl3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3pPr>
            <a:lvl4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4pPr>
            <a:lvl5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9pPr>
          </a:lstStyle>
          <a:p>
            <a:endParaRPr lang="en-US" sz="2400" b="0" dirty="0"/>
          </a:p>
        </p:txBody>
      </p:sp>
      <p:sp>
        <p:nvSpPr>
          <p:cNvPr id="14" name="Rectangle 13">
            <a:extLst>
              <a:ext uri="{FF2B5EF4-FFF2-40B4-BE49-F238E27FC236}">
                <a16:creationId xmlns:a16="http://schemas.microsoft.com/office/drawing/2014/main" id="{43DBBD14-06A2-EA4D-8BE2-06EA9EB39546}"/>
              </a:ext>
            </a:extLst>
          </p:cNvPr>
          <p:cNvSpPr/>
          <p:nvPr userDrawn="1"/>
        </p:nvSpPr>
        <p:spPr>
          <a:xfrm>
            <a:off x="0" y="-1138688"/>
            <a:ext cx="12192000" cy="7996687"/>
          </a:xfrm>
          <a:prstGeom prst="rect">
            <a:avLst/>
          </a:prstGeom>
          <a:solidFill>
            <a:schemeClr val="bg1">
              <a:lumMod val="75000"/>
              <a:alpha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descr="Logo, company name&#10;&#10;Description automatically generated">
            <a:extLst>
              <a:ext uri="{FF2B5EF4-FFF2-40B4-BE49-F238E27FC236}">
                <a16:creationId xmlns:a16="http://schemas.microsoft.com/office/drawing/2014/main" id="{ABFC8E36-B48B-894E-BB00-71D52FB2DFC6}"/>
              </a:ext>
            </a:extLst>
          </p:cNvPr>
          <p:cNvPicPr>
            <a:picLocks noChangeAspect="1"/>
          </p:cNvPicPr>
          <p:nvPr userDrawn="1"/>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492966" y="6132311"/>
            <a:ext cx="1699034" cy="725689"/>
          </a:xfrm>
          <a:prstGeom prst="rect">
            <a:avLst/>
          </a:prstGeom>
        </p:spPr>
      </p:pic>
    </p:spTree>
    <p:extLst>
      <p:ext uri="{BB962C8B-B14F-4D97-AF65-F5344CB8AC3E}">
        <p14:creationId xmlns:p14="http://schemas.microsoft.com/office/powerpoint/2010/main" val="3164962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2 Content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4083-A0BE-D34F-BA3B-B7FF9E132569}"/>
              </a:ext>
            </a:extLst>
          </p:cNvPr>
          <p:cNvSpPr>
            <a:spLocks noGrp="1"/>
          </p:cNvSpPr>
          <p:nvPr>
            <p:ph type="title"/>
          </p:nvPr>
        </p:nvSpPr>
        <p:spPr>
          <a:xfrm>
            <a:off x="4974335" y="274638"/>
            <a:ext cx="6930117" cy="1143000"/>
          </a:xfrm>
        </p:spPr>
        <p:txBody>
          <a:bodyPr/>
          <a:lstStyle>
            <a:lvl1pPr algn="l">
              <a:defRPr sz="3200">
                <a:latin typeface="+mn-lt"/>
              </a:defRPr>
            </a:lvl1pPr>
          </a:lstStyle>
          <a:p>
            <a:r>
              <a:rPr lang="en-GB" dirty="0"/>
              <a:t>Click to edit Master title style</a:t>
            </a:r>
            <a:endParaRPr lang="en-US" dirty="0"/>
          </a:p>
        </p:txBody>
      </p:sp>
      <p:sp>
        <p:nvSpPr>
          <p:cNvPr id="3" name="Slide Number Placeholder 2">
            <a:extLst>
              <a:ext uri="{FF2B5EF4-FFF2-40B4-BE49-F238E27FC236}">
                <a16:creationId xmlns:a16="http://schemas.microsoft.com/office/drawing/2014/main" id="{2AA07F3E-F8BC-D047-9F24-BCD77A8C68E8}"/>
              </a:ext>
            </a:extLst>
          </p:cNvPr>
          <p:cNvSpPr>
            <a:spLocks noGrp="1"/>
          </p:cNvSpPr>
          <p:nvPr>
            <p:ph type="sldNum" sz="quarter" idx="10"/>
          </p:nvPr>
        </p:nvSpPr>
        <p:spPr/>
        <p:txBody>
          <a:bodyPr/>
          <a:lstStyle/>
          <a:p>
            <a:pPr>
              <a:defRPr/>
            </a:pPr>
            <a:fld id="{E44DFEC7-B650-D04A-9242-852EB5B4AE95}" type="slidenum">
              <a:rPr lang="en-US" smtClean="0"/>
              <a:pPr>
                <a:defRPr/>
              </a:pPr>
              <a:t>‹#›</a:t>
            </a:fld>
            <a:endParaRPr lang="en-US" dirty="0"/>
          </a:p>
        </p:txBody>
      </p:sp>
      <p:sp>
        <p:nvSpPr>
          <p:cNvPr id="7" name="Content Placeholder 6">
            <a:extLst>
              <a:ext uri="{FF2B5EF4-FFF2-40B4-BE49-F238E27FC236}">
                <a16:creationId xmlns:a16="http://schemas.microsoft.com/office/drawing/2014/main" id="{565C800F-DD87-8E4C-A30D-EC6EF56A9F37}"/>
              </a:ext>
            </a:extLst>
          </p:cNvPr>
          <p:cNvSpPr>
            <a:spLocks noGrp="1"/>
          </p:cNvSpPr>
          <p:nvPr>
            <p:ph sz="quarter" idx="11"/>
          </p:nvPr>
        </p:nvSpPr>
        <p:spPr>
          <a:xfrm>
            <a:off x="4974336" y="1725613"/>
            <a:ext cx="6930116" cy="4209361"/>
          </a:xfrm>
        </p:spPr>
        <p:txBody>
          <a:bodyPr/>
          <a:lstStyle>
            <a:lvl1pPr>
              <a:defRPr sz="2800">
                <a:latin typeface="+mn-lt"/>
              </a:defRPr>
            </a:lvl1pPr>
            <a:lvl2pPr>
              <a:defRPr sz="2400">
                <a:latin typeface="+mn-lt"/>
              </a:defRPr>
            </a:lvl2pPr>
            <a:lvl3pPr>
              <a:defRPr sz="2000">
                <a:latin typeface="+mn-lt"/>
              </a:defRPr>
            </a:lvl3pPr>
            <a:lvl4pPr>
              <a:defRPr sz="1800">
                <a:latin typeface="+mn-lt"/>
              </a:defRPr>
            </a:lvl4pPr>
            <a:lvl5pPr>
              <a:defRPr sz="1800">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9" name="Picture Placeholder 8">
            <a:extLst>
              <a:ext uri="{FF2B5EF4-FFF2-40B4-BE49-F238E27FC236}">
                <a16:creationId xmlns:a16="http://schemas.microsoft.com/office/drawing/2014/main" id="{622E1D33-7DE4-BB49-8F67-E6694FD1BAF7}"/>
              </a:ext>
            </a:extLst>
          </p:cNvPr>
          <p:cNvSpPr>
            <a:spLocks noGrp="1"/>
          </p:cNvSpPr>
          <p:nvPr>
            <p:ph type="pic" sz="quarter" idx="12"/>
          </p:nvPr>
        </p:nvSpPr>
        <p:spPr>
          <a:xfrm>
            <a:off x="-1" y="0"/>
            <a:ext cx="4433977" cy="6858000"/>
          </a:xfrm>
        </p:spPr>
        <p:txBody>
          <a:bodyPr/>
          <a:lstStyle/>
          <a:p>
            <a:endParaRPr lang="en-US"/>
          </a:p>
        </p:txBody>
      </p:sp>
    </p:spTree>
    <p:extLst>
      <p:ext uri="{BB962C8B-B14F-4D97-AF65-F5344CB8AC3E}">
        <p14:creationId xmlns:p14="http://schemas.microsoft.com/office/powerpoint/2010/main" val="3993883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1 Content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4083-A0BE-D34F-BA3B-B7FF9E132569}"/>
              </a:ext>
            </a:extLst>
          </p:cNvPr>
          <p:cNvSpPr>
            <a:spLocks noGrp="1"/>
          </p:cNvSpPr>
          <p:nvPr>
            <p:ph type="title"/>
          </p:nvPr>
        </p:nvSpPr>
        <p:spPr>
          <a:xfrm>
            <a:off x="457199" y="360161"/>
            <a:ext cx="6930117" cy="1143000"/>
          </a:xfrm>
        </p:spPr>
        <p:txBody>
          <a:bodyPr/>
          <a:lstStyle>
            <a:lvl1pPr algn="l">
              <a:defRPr sz="3200">
                <a:latin typeface="+mn-lt"/>
              </a:defRPr>
            </a:lvl1pPr>
          </a:lstStyle>
          <a:p>
            <a:r>
              <a:rPr lang="en-GB" dirty="0"/>
              <a:t>Click to edit Master title style</a:t>
            </a:r>
            <a:endParaRPr lang="en-US" dirty="0"/>
          </a:p>
        </p:txBody>
      </p:sp>
      <p:sp>
        <p:nvSpPr>
          <p:cNvPr id="3" name="Slide Number Placeholder 2">
            <a:extLst>
              <a:ext uri="{FF2B5EF4-FFF2-40B4-BE49-F238E27FC236}">
                <a16:creationId xmlns:a16="http://schemas.microsoft.com/office/drawing/2014/main" id="{2AA07F3E-F8BC-D047-9F24-BCD77A8C68E8}"/>
              </a:ext>
            </a:extLst>
          </p:cNvPr>
          <p:cNvSpPr>
            <a:spLocks noGrp="1"/>
          </p:cNvSpPr>
          <p:nvPr>
            <p:ph type="sldNum" sz="quarter" idx="10"/>
          </p:nvPr>
        </p:nvSpPr>
        <p:spPr/>
        <p:txBody>
          <a:bodyPr/>
          <a:lstStyle/>
          <a:p>
            <a:pPr>
              <a:defRPr/>
            </a:pPr>
            <a:fld id="{E44DFEC7-B650-D04A-9242-852EB5B4AE95}" type="slidenum">
              <a:rPr lang="en-US" smtClean="0"/>
              <a:pPr>
                <a:defRPr/>
              </a:pPr>
              <a:t>‹#›</a:t>
            </a:fld>
            <a:endParaRPr lang="en-US" dirty="0"/>
          </a:p>
        </p:txBody>
      </p:sp>
      <p:sp>
        <p:nvSpPr>
          <p:cNvPr id="7" name="Content Placeholder 6">
            <a:extLst>
              <a:ext uri="{FF2B5EF4-FFF2-40B4-BE49-F238E27FC236}">
                <a16:creationId xmlns:a16="http://schemas.microsoft.com/office/drawing/2014/main" id="{565C800F-DD87-8E4C-A30D-EC6EF56A9F37}"/>
              </a:ext>
            </a:extLst>
          </p:cNvPr>
          <p:cNvSpPr>
            <a:spLocks noGrp="1"/>
          </p:cNvSpPr>
          <p:nvPr>
            <p:ph sz="quarter" idx="11"/>
          </p:nvPr>
        </p:nvSpPr>
        <p:spPr>
          <a:xfrm>
            <a:off x="457200" y="1811136"/>
            <a:ext cx="6930116" cy="4209361"/>
          </a:xfrm>
        </p:spPr>
        <p:txBody>
          <a:bodyPr/>
          <a:lstStyle>
            <a:lvl1pPr>
              <a:defRPr sz="2800">
                <a:latin typeface="+mn-lt"/>
              </a:defRPr>
            </a:lvl1pPr>
            <a:lvl2pPr>
              <a:defRPr sz="2400">
                <a:latin typeface="+mn-lt"/>
              </a:defRPr>
            </a:lvl2pPr>
            <a:lvl3pPr>
              <a:defRPr sz="2000">
                <a:latin typeface="+mn-lt"/>
              </a:defRPr>
            </a:lvl3pPr>
            <a:lvl4pPr>
              <a:defRPr sz="1800">
                <a:latin typeface="+mn-lt"/>
              </a:defRPr>
            </a:lvl4pPr>
            <a:lvl5pPr>
              <a:defRPr sz="1800">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9" name="Picture Placeholder 8">
            <a:extLst>
              <a:ext uri="{FF2B5EF4-FFF2-40B4-BE49-F238E27FC236}">
                <a16:creationId xmlns:a16="http://schemas.microsoft.com/office/drawing/2014/main" id="{622E1D33-7DE4-BB49-8F67-E6694FD1BAF7}"/>
              </a:ext>
            </a:extLst>
          </p:cNvPr>
          <p:cNvSpPr>
            <a:spLocks noGrp="1"/>
          </p:cNvSpPr>
          <p:nvPr>
            <p:ph type="pic" sz="quarter" idx="12"/>
          </p:nvPr>
        </p:nvSpPr>
        <p:spPr>
          <a:xfrm>
            <a:off x="7758023" y="0"/>
            <a:ext cx="4433977" cy="6858000"/>
          </a:xfrm>
        </p:spPr>
        <p:txBody>
          <a:bodyPr/>
          <a:lstStyle/>
          <a:p>
            <a:endParaRPr lang="en-US"/>
          </a:p>
        </p:txBody>
      </p:sp>
    </p:spTree>
    <p:extLst>
      <p:ext uri="{BB962C8B-B14F-4D97-AF65-F5344CB8AC3E}">
        <p14:creationId xmlns:p14="http://schemas.microsoft.com/office/powerpoint/2010/main" val="2307451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1_1 Content and Images">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AA07F3E-F8BC-D047-9F24-BCD77A8C68E8}"/>
              </a:ext>
            </a:extLst>
          </p:cNvPr>
          <p:cNvSpPr>
            <a:spLocks noGrp="1"/>
          </p:cNvSpPr>
          <p:nvPr>
            <p:ph type="sldNum" sz="quarter" idx="10"/>
          </p:nvPr>
        </p:nvSpPr>
        <p:spPr/>
        <p:txBody>
          <a:bodyPr/>
          <a:lstStyle/>
          <a:p>
            <a:pPr>
              <a:defRPr/>
            </a:pPr>
            <a:fld id="{E44DFEC7-B650-D04A-9242-852EB5B4AE95}" type="slidenum">
              <a:rPr lang="en-US" smtClean="0"/>
              <a:pPr>
                <a:defRPr/>
              </a:pPr>
              <a:t>‹#›</a:t>
            </a:fld>
            <a:endParaRPr lang="en-US" dirty="0"/>
          </a:p>
        </p:txBody>
      </p:sp>
      <p:sp>
        <p:nvSpPr>
          <p:cNvPr id="7" name="Content Placeholder 6">
            <a:extLst>
              <a:ext uri="{FF2B5EF4-FFF2-40B4-BE49-F238E27FC236}">
                <a16:creationId xmlns:a16="http://schemas.microsoft.com/office/drawing/2014/main" id="{565C800F-DD87-8E4C-A30D-EC6EF56A9F37}"/>
              </a:ext>
            </a:extLst>
          </p:cNvPr>
          <p:cNvSpPr>
            <a:spLocks noGrp="1"/>
          </p:cNvSpPr>
          <p:nvPr>
            <p:ph sz="quarter" idx="11"/>
          </p:nvPr>
        </p:nvSpPr>
        <p:spPr>
          <a:xfrm>
            <a:off x="457199" y="585788"/>
            <a:ext cx="3014663" cy="5434709"/>
          </a:xfrm>
        </p:spPr>
        <p:txBody>
          <a:bodyPr/>
          <a:lstStyle>
            <a:lvl1pPr>
              <a:defRPr sz="2800">
                <a:latin typeface="+mn-lt"/>
              </a:defRPr>
            </a:lvl1pPr>
            <a:lvl2pPr>
              <a:defRPr sz="2400">
                <a:latin typeface="+mn-lt"/>
              </a:defRPr>
            </a:lvl2pPr>
            <a:lvl3pPr>
              <a:defRPr sz="2000">
                <a:latin typeface="+mn-lt"/>
              </a:defRPr>
            </a:lvl3pPr>
            <a:lvl4pPr>
              <a:defRPr sz="1800">
                <a:latin typeface="+mn-lt"/>
              </a:defRPr>
            </a:lvl4pPr>
            <a:lvl5pPr>
              <a:defRPr sz="1800">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9" name="Picture Placeholder 8">
            <a:extLst>
              <a:ext uri="{FF2B5EF4-FFF2-40B4-BE49-F238E27FC236}">
                <a16:creationId xmlns:a16="http://schemas.microsoft.com/office/drawing/2014/main" id="{622E1D33-7DE4-BB49-8F67-E6694FD1BAF7}"/>
              </a:ext>
            </a:extLst>
          </p:cNvPr>
          <p:cNvSpPr>
            <a:spLocks noGrp="1"/>
          </p:cNvSpPr>
          <p:nvPr>
            <p:ph type="pic" sz="quarter" idx="12"/>
          </p:nvPr>
        </p:nvSpPr>
        <p:spPr>
          <a:xfrm>
            <a:off x="3879011" y="0"/>
            <a:ext cx="4433977" cy="6858000"/>
          </a:xfrm>
        </p:spPr>
        <p:txBody>
          <a:bodyPr/>
          <a:lstStyle/>
          <a:p>
            <a:endParaRPr lang="en-US"/>
          </a:p>
        </p:txBody>
      </p:sp>
      <p:sp>
        <p:nvSpPr>
          <p:cNvPr id="6" name="Content Placeholder 6">
            <a:extLst>
              <a:ext uri="{FF2B5EF4-FFF2-40B4-BE49-F238E27FC236}">
                <a16:creationId xmlns:a16="http://schemas.microsoft.com/office/drawing/2014/main" id="{555B0673-80BC-DF41-A48C-0A7A444EF79E}"/>
              </a:ext>
            </a:extLst>
          </p:cNvPr>
          <p:cNvSpPr>
            <a:spLocks noGrp="1"/>
          </p:cNvSpPr>
          <p:nvPr>
            <p:ph sz="quarter" idx="13"/>
          </p:nvPr>
        </p:nvSpPr>
        <p:spPr>
          <a:xfrm>
            <a:off x="8764588" y="585787"/>
            <a:ext cx="3014663" cy="5434709"/>
          </a:xfrm>
        </p:spPr>
        <p:txBody>
          <a:bodyPr/>
          <a:lstStyle>
            <a:lvl1pPr>
              <a:defRPr sz="2800">
                <a:latin typeface="+mn-lt"/>
              </a:defRPr>
            </a:lvl1pPr>
            <a:lvl2pPr>
              <a:defRPr sz="2400">
                <a:latin typeface="+mn-lt"/>
              </a:defRPr>
            </a:lvl2pPr>
            <a:lvl3pPr>
              <a:defRPr sz="2000">
                <a:latin typeface="+mn-lt"/>
              </a:defRPr>
            </a:lvl3pPr>
            <a:lvl4pPr>
              <a:defRPr sz="1800">
                <a:latin typeface="+mn-lt"/>
              </a:defRPr>
            </a:lvl4pPr>
            <a:lvl5pPr>
              <a:defRPr sz="1800">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99193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4000" b="1" cap="all"/>
            </a:lvl1pPr>
          </a:lstStyle>
          <a:p>
            <a:r>
              <a:rPr lang="en-GB" dirty="0"/>
              <a:t>Click to edit Master title style</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Slide Number Placeholder 6"/>
          <p:cNvSpPr>
            <a:spLocks noGrp="1"/>
          </p:cNvSpPr>
          <p:nvPr>
            <p:ph type="sldNum" sz="quarter" idx="10"/>
          </p:nvPr>
        </p:nvSpPr>
        <p:spPr>
          <a:xfrm>
            <a:off x="8737600" y="6356351"/>
            <a:ext cx="2844800" cy="365125"/>
          </a:xfrm>
        </p:spPr>
        <p:txBody>
          <a:bodyPr/>
          <a:lstStyle>
            <a:lvl1pPr>
              <a:defRPr>
                <a:solidFill>
                  <a:srgbClr val="FFFFFF"/>
                </a:solidFill>
                <a:latin typeface="News Gothic MT"/>
              </a:defRPr>
            </a:lvl1pPr>
          </a:lstStyle>
          <a:p>
            <a:pPr>
              <a:defRPr/>
            </a:pPr>
            <a:fld id="{AD754940-707C-E344-ABF6-C2D882C860D1}" type="slidenum">
              <a:rPr lang="en-US"/>
              <a:pPr>
                <a:defRPr/>
              </a:pPr>
              <a:t>‹#›</a:t>
            </a:fld>
            <a:endParaRPr lang="en-US" dirty="0"/>
          </a:p>
        </p:txBody>
      </p:sp>
    </p:spTree>
    <p:extLst>
      <p:ext uri="{BB962C8B-B14F-4D97-AF65-F5344CB8AC3E}">
        <p14:creationId xmlns:p14="http://schemas.microsoft.com/office/powerpoint/2010/main" val="3816986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9"/>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spTree>
    <p:extLst>
      <p:ext uri="{BB962C8B-B14F-4D97-AF65-F5344CB8AC3E}">
        <p14:creationId xmlns:p14="http://schemas.microsoft.com/office/powerpoint/2010/main" val="46798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39923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Slide Number Placeholder 6"/>
          <p:cNvSpPr>
            <a:spLocks noGrp="1"/>
          </p:cNvSpPr>
          <p:nvPr>
            <p:ph type="sldNum" sz="quarter" idx="10"/>
          </p:nvPr>
        </p:nvSpPr>
        <p:spPr>
          <a:xfrm>
            <a:off x="8737600" y="6356351"/>
            <a:ext cx="2844800" cy="365125"/>
          </a:xfrm>
        </p:spPr>
        <p:txBody>
          <a:bodyPr/>
          <a:lstStyle>
            <a:lvl1pPr>
              <a:defRPr>
                <a:solidFill>
                  <a:srgbClr val="FFFFFF"/>
                </a:solidFill>
                <a:latin typeface="News Gothic MT"/>
              </a:defRPr>
            </a:lvl1pPr>
          </a:lstStyle>
          <a:p>
            <a:pPr>
              <a:defRPr/>
            </a:pPr>
            <a:fld id="{95D56CEF-31E8-D04E-8322-71C383DEA22E}" type="slidenum">
              <a:rPr lang="en-US"/>
              <a:pPr>
                <a:defRPr/>
              </a:pPr>
              <a:t>‹#›</a:t>
            </a:fld>
            <a:endParaRPr lang="en-US" dirty="0"/>
          </a:p>
        </p:txBody>
      </p:sp>
    </p:spTree>
    <p:extLst>
      <p:ext uri="{BB962C8B-B14F-4D97-AF65-F5344CB8AC3E}">
        <p14:creationId xmlns:p14="http://schemas.microsoft.com/office/powerpoint/2010/main" val="1533984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73"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News Gothic MT"/>
                <a:ea typeface="+mn-ea"/>
                <a:cs typeface="+mn-cs"/>
              </a:defRPr>
            </a:lvl1pPr>
          </a:lstStyle>
          <a:p>
            <a:pPr>
              <a:defRPr/>
            </a:pPr>
            <a:fld id="{69A4501A-B38F-324A-92AB-9FC19D56D67B}" type="datetimeFigureOut">
              <a:rPr lang="en-US"/>
              <a:pPr>
                <a:defRPr/>
              </a:pPr>
              <a:t>8/1/2025</a:t>
            </a:fld>
            <a:endParaRPr lang="en-US" dirty="0"/>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lvl1pPr fontAlgn="auto">
              <a:spcBef>
                <a:spcPts val="0"/>
              </a:spcBef>
              <a:spcAft>
                <a:spcPts val="0"/>
              </a:spcAft>
              <a:defRPr>
                <a:latin typeface="News Gothic MT"/>
                <a:ea typeface="+mn-ea"/>
                <a:cs typeface="+mn-cs"/>
              </a:defRPr>
            </a:lvl1pPr>
          </a:lstStyle>
          <a:p>
            <a:pPr>
              <a:defRPr/>
            </a:pPr>
            <a:endParaRPr lang="en-US"/>
          </a:p>
        </p:txBody>
      </p:sp>
      <p:sp>
        <p:nvSpPr>
          <p:cNvPr id="9" name="Slide Number Placeholder 8"/>
          <p:cNvSpPr>
            <a:spLocks noGrp="1"/>
          </p:cNvSpPr>
          <p:nvPr>
            <p:ph type="sldNum" sz="quarter" idx="12"/>
          </p:nvPr>
        </p:nvSpPr>
        <p:spPr>
          <a:xfrm>
            <a:off x="8737600" y="6356351"/>
            <a:ext cx="2844800" cy="365125"/>
          </a:xfrm>
        </p:spPr>
        <p:txBody>
          <a:bodyPr/>
          <a:lstStyle>
            <a:lvl1pPr>
              <a:defRPr>
                <a:latin typeface="News Gothic MT"/>
              </a:defRPr>
            </a:lvl1pPr>
          </a:lstStyle>
          <a:p>
            <a:pPr>
              <a:defRPr/>
            </a:pPr>
            <a:fld id="{15D88FCB-DC91-0442-815B-C093AA4CAF84}" type="slidenum">
              <a:rPr lang="en-US"/>
              <a:pPr>
                <a:defRPr/>
              </a:pPr>
              <a:t>‹#›</a:t>
            </a:fld>
            <a:endParaRPr lang="en-US" dirty="0"/>
          </a:p>
        </p:txBody>
      </p:sp>
    </p:spTree>
    <p:extLst>
      <p:ext uri="{BB962C8B-B14F-4D97-AF65-F5344CB8AC3E}">
        <p14:creationId xmlns:p14="http://schemas.microsoft.com/office/powerpoint/2010/main" val="760487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Slide Number Placeholder 4"/>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51561648-74ED-9F4B-9A12-10209FEED201}" type="slidenum">
              <a:rPr lang="en-US"/>
              <a:pPr>
                <a:defRPr/>
              </a:pPr>
              <a:t>‹#›</a:t>
            </a:fld>
            <a:endParaRPr lang="en-US" dirty="0"/>
          </a:p>
        </p:txBody>
      </p:sp>
    </p:spTree>
    <p:extLst>
      <p:ext uri="{BB962C8B-B14F-4D97-AF65-F5344CB8AC3E}">
        <p14:creationId xmlns:p14="http://schemas.microsoft.com/office/powerpoint/2010/main" val="407613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0A103735-F5BB-3744-91F0-726E896B23F8}" type="slidenum">
              <a:rPr lang="en-US"/>
              <a:pPr>
                <a:defRPr/>
              </a:pPr>
              <a:t>‹#›</a:t>
            </a:fld>
            <a:endParaRPr lang="en-US" dirty="0"/>
          </a:p>
        </p:txBody>
      </p:sp>
    </p:spTree>
    <p:extLst>
      <p:ext uri="{BB962C8B-B14F-4D97-AF65-F5344CB8AC3E}">
        <p14:creationId xmlns:p14="http://schemas.microsoft.com/office/powerpoint/2010/main" val="1146414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6" y="273050"/>
            <a:ext cx="4011084" cy="1162051"/>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4"/>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6"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Slide Number Placeholder 6"/>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246E4F3D-0FA3-854C-B7A5-E374C9D1ADDD}" type="slidenum">
              <a:rPr lang="en-US"/>
              <a:pPr>
                <a:defRPr/>
              </a:pPr>
              <a:t>‹#›</a:t>
            </a:fld>
            <a:endParaRPr lang="en-US" dirty="0"/>
          </a:p>
        </p:txBody>
      </p:sp>
    </p:spTree>
    <p:extLst>
      <p:ext uri="{BB962C8B-B14F-4D97-AF65-F5344CB8AC3E}">
        <p14:creationId xmlns:p14="http://schemas.microsoft.com/office/powerpoint/2010/main" val="3021025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2"/>
            <a:ext cx="7315200" cy="566739"/>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Drag picture to placeholder or click icon to add</a:t>
            </a:r>
            <a:endParaRPr lang="en-US" noProof="0"/>
          </a:p>
        </p:txBody>
      </p:sp>
      <p:sp>
        <p:nvSpPr>
          <p:cNvPr id="4" name="Text Placeholder 3"/>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Slide Number Placeholder 6"/>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878C463C-7E3C-1449-90C2-9BA9279D1A60}" type="slidenum">
              <a:rPr lang="en-US"/>
              <a:pPr>
                <a:defRPr/>
              </a:pPr>
              <a:t>‹#›</a:t>
            </a:fld>
            <a:endParaRPr lang="en-US" dirty="0"/>
          </a:p>
        </p:txBody>
      </p:sp>
    </p:spTree>
    <p:extLst>
      <p:ext uri="{BB962C8B-B14F-4D97-AF65-F5344CB8AC3E}">
        <p14:creationId xmlns:p14="http://schemas.microsoft.com/office/powerpoint/2010/main" val="24137842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Slide Number Placeholder 5"/>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1154EAE7-A3DB-D344-841C-53970E9816B0}" type="slidenum">
              <a:rPr lang="en-US"/>
              <a:pPr>
                <a:defRPr/>
              </a:pPr>
              <a:t>‹#›</a:t>
            </a:fld>
            <a:endParaRPr lang="en-US" dirty="0"/>
          </a:p>
        </p:txBody>
      </p:sp>
    </p:spTree>
    <p:extLst>
      <p:ext uri="{BB962C8B-B14F-4D97-AF65-F5344CB8AC3E}">
        <p14:creationId xmlns:p14="http://schemas.microsoft.com/office/powerpoint/2010/main" val="22469350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Slide Number Placeholder 5"/>
          <p:cNvSpPr>
            <a:spLocks noGrp="1"/>
          </p:cNvSpPr>
          <p:nvPr>
            <p:ph type="sldNum" sz="quarter" idx="10"/>
          </p:nvPr>
        </p:nvSpPr>
        <p:spPr>
          <a:xfrm>
            <a:off x="8737600" y="6356351"/>
            <a:ext cx="2844800" cy="365125"/>
          </a:xfrm>
        </p:spPr>
        <p:txBody>
          <a:bodyPr/>
          <a:lstStyle>
            <a:lvl1pPr>
              <a:defRPr>
                <a:latin typeface="News Gothic MT"/>
              </a:defRPr>
            </a:lvl1pPr>
          </a:lstStyle>
          <a:p>
            <a:pPr>
              <a:defRPr/>
            </a:pPr>
            <a:fld id="{7CACF0A6-41B0-344E-BA89-FD65566AC2C1}" type="slidenum">
              <a:rPr lang="en-US"/>
              <a:pPr>
                <a:defRPr/>
              </a:pPr>
              <a:t>‹#›</a:t>
            </a:fld>
            <a:endParaRPr lang="en-US" dirty="0"/>
          </a:p>
        </p:txBody>
      </p:sp>
    </p:spTree>
    <p:extLst>
      <p:ext uri="{BB962C8B-B14F-4D97-AF65-F5344CB8AC3E}">
        <p14:creationId xmlns:p14="http://schemas.microsoft.com/office/powerpoint/2010/main" val="110313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729568" y="274638"/>
            <a:ext cx="7852833"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dirty="0"/>
              <a:t>Click to edit Master title style</a:t>
            </a:r>
            <a:endParaRPr lang="en-US" dirty="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4" name="Slide Number Placeholder 6"/>
          <p:cNvSpPr>
            <a:spLocks noGrp="1"/>
          </p:cNvSpPr>
          <p:nvPr>
            <p:ph type="sldNum" sz="quarter" idx="4"/>
          </p:nvPr>
        </p:nvSpPr>
        <p:spPr>
          <a:xfrm>
            <a:off x="0" y="6380657"/>
            <a:ext cx="2844800" cy="365125"/>
          </a:xfrm>
          <a:prstGeom prst="rect">
            <a:avLst/>
          </a:prstGeom>
        </p:spPr>
        <p:txBody>
          <a:bodyPr/>
          <a:lstStyle>
            <a:lvl1pPr fontAlgn="auto">
              <a:spcBef>
                <a:spcPts val="0"/>
              </a:spcBef>
              <a:spcAft>
                <a:spcPts val="0"/>
              </a:spcAft>
              <a:defRPr>
                <a:solidFill>
                  <a:schemeClr val="tx1"/>
                </a:solidFill>
                <a:latin typeface="News Gothic MT"/>
                <a:ea typeface="+mn-ea"/>
                <a:cs typeface="+mn-cs"/>
              </a:defRPr>
            </a:lvl1pPr>
          </a:lstStyle>
          <a:p>
            <a:pPr>
              <a:defRPr/>
            </a:pPr>
            <a:fld id="{E44DFEC7-B650-D04A-9242-852EB5B4AE95}" type="slidenum">
              <a:rPr lang="en-US" smtClean="0"/>
              <a:pPr>
                <a:defRPr/>
              </a:pPr>
              <a:t>‹#›</a:t>
            </a:fld>
            <a:endParaRPr lang="en-US" dirty="0"/>
          </a:p>
        </p:txBody>
      </p:sp>
      <p:pic>
        <p:nvPicPr>
          <p:cNvPr id="5" name="Picture 4" descr="Logo, company name&#10;&#10;Description automatically generated">
            <a:extLst>
              <a:ext uri="{FF2B5EF4-FFF2-40B4-BE49-F238E27FC236}">
                <a16:creationId xmlns:a16="http://schemas.microsoft.com/office/drawing/2014/main" id="{B5C41DF1-35DD-5E40-BB8F-073D751DB776}"/>
              </a:ext>
            </a:extLst>
          </p:cNvPr>
          <p:cNvPicPr>
            <a:picLocks noChangeAspect="1"/>
          </p:cNvPicPr>
          <p:nvPr userDrawn="1"/>
        </p:nvPicPr>
        <p:blipFill rotWithShape="1">
          <a:blip r:embed="rId1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492966" y="6132311"/>
            <a:ext cx="1699034" cy="725689"/>
          </a:xfrm>
          <a:prstGeom prst="rect">
            <a:avLst/>
          </a:prstGeom>
        </p:spPr>
      </p:pic>
      <p:pic>
        <p:nvPicPr>
          <p:cNvPr id="3" name="Picture 2" descr="Shape&#10;&#10;Description automatically generated">
            <a:extLst>
              <a:ext uri="{FF2B5EF4-FFF2-40B4-BE49-F238E27FC236}">
                <a16:creationId xmlns:a16="http://schemas.microsoft.com/office/drawing/2014/main" id="{39E85785-B98C-4B8C-AE21-70CDEEDC93D6}"/>
              </a:ext>
            </a:extLst>
          </p:cNvPr>
          <p:cNvPicPr>
            <a:picLocks noChangeAspect="1"/>
          </p:cNvPicPr>
          <p:nvPr userDrawn="1"/>
        </p:nvPicPr>
        <p:blipFill>
          <a:blip r:embed="rId19" cstate="email">
            <a:extLst>
              <a:ext uri="{28A0092B-C50C-407E-A947-70E740481C1C}">
                <a14:useLocalDpi xmlns:a14="http://schemas.microsoft.com/office/drawing/2010/main" val="0"/>
              </a:ext>
            </a:extLst>
          </a:blip>
          <a:stretch>
            <a:fillRect/>
          </a:stretch>
        </p:blipFill>
        <p:spPr>
          <a:xfrm>
            <a:off x="71019" y="85584"/>
            <a:ext cx="2711635" cy="542857"/>
          </a:xfrm>
          <a:prstGeom prst="rect">
            <a:avLst/>
          </a:prstGeom>
        </p:spPr>
      </p:pic>
    </p:spTree>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20" r:id="rId5"/>
    <p:sldLayoutId id="2147483718" r:id="rId6"/>
    <p:sldLayoutId id="2147483719"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Lst>
  <p:txStyles>
    <p:titleStyle>
      <a:lvl1pPr algn="ctr" defTabSz="457200" rtl="0" eaLnBrk="1" fontAlgn="base" hangingPunct="1">
        <a:spcBef>
          <a:spcPct val="0"/>
        </a:spcBef>
        <a:spcAft>
          <a:spcPct val="0"/>
        </a:spcAft>
        <a:defRPr sz="4400" kern="1200">
          <a:solidFill>
            <a:schemeClr val="tx1"/>
          </a:solidFill>
          <a:latin typeface="News Gothic MT"/>
          <a:ea typeface="ＭＳ Ｐゴシック" charset="0"/>
          <a:cs typeface="ＭＳ Ｐゴシック" charset="0"/>
        </a:defRPr>
      </a:lvl1pPr>
      <a:lvl2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2pPr>
      <a:lvl3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3pPr>
      <a:lvl4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4pPr>
      <a:lvl5pPr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rgbClr val="FFFFFF"/>
          </a:solidFill>
          <a:latin typeface="News Gothic MT" charset="0"/>
          <a:ea typeface="ＭＳ Ｐゴシック" charset="0"/>
          <a:cs typeface="ＭＳ Ｐゴシック"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News Gothic MT"/>
          <a:ea typeface="ＭＳ Ｐゴシック" charset="0"/>
          <a:cs typeface="ＭＳ Ｐゴシック" charset="0"/>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News Gothic M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News Gothic M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News Gothic M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News Gothic M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fox@burrowmoor.cambs.sch.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3.m4a"/><Relationship Id="rId7" Type="http://schemas.openxmlformats.org/officeDocument/2006/relationships/image" Target="../media/image8.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image" Target="../media/image13.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14.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hyperlink" Target="https://www.cambslearntogether.co.uk/" TargetMode="External"/><Relationship Id="rId13"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hyperlink" Target="https://www.pinpoint-cambs.org.uk/" TargetMode="External"/><Relationship Id="rId12" Type="http://schemas.openxmlformats.org/officeDocument/2006/relationships/image" Target="../media/image19.jpe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send.cambridgeshire.gov.uk/kb5/cambridgeshire/directory/site.page?id=MR9QIFVa_9Q" TargetMode="External"/><Relationship Id="rId11" Type="http://schemas.openxmlformats.org/officeDocument/2006/relationships/hyperlink" Target="https://www.cambscommunityservices.nhs.uk/what-we-do/children-young-people-health-services-cambridgeshire" TargetMode="External"/><Relationship Id="rId5" Type="http://schemas.openxmlformats.org/officeDocument/2006/relationships/hyperlink" Target="https://www.cambridgeshire.gov.uk/residents/children-and-families/parenting-and-family-support/providing-children-and-family-services-how-we-work/early-help-assessments" TargetMode="External"/><Relationship Id="rId10" Type="http://schemas.openxmlformats.org/officeDocument/2006/relationships/hyperlink" Target="https://send.cambridgeshire.gov.uk/kb5/cambridgeshire/directory/home.page" TargetMode="External"/><Relationship Id="rId4" Type="http://schemas.openxmlformats.org/officeDocument/2006/relationships/notesSlide" Target="../notesSlides/notesSlide10.xml"/><Relationship Id="rId9" Type="http://schemas.openxmlformats.org/officeDocument/2006/relationships/hyperlink" Target="https://www.cambslearntogether.co.uk/cambridgeshire-send/cambridgeshire-send-oap-toolkits/send-oap-toolkit"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image" Target="../media/image22.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png"/><Relationship Id="rId5" Type="http://schemas.openxmlformats.org/officeDocument/2006/relationships/image" Target="../media/image24.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png"/><Relationship Id="rId5" Type="http://schemas.openxmlformats.org/officeDocument/2006/relationships/image" Target="../media/image25.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png"/><Relationship Id="rId5" Type="http://schemas.openxmlformats.org/officeDocument/2006/relationships/image" Target="../media/image26.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png"/><Relationship Id="rId5" Type="http://schemas.openxmlformats.org/officeDocument/2006/relationships/image" Target="../media/image27.jpe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png"/><Relationship Id="rId5" Type="http://schemas.openxmlformats.org/officeDocument/2006/relationships/image" Target="../media/image28.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65872" y="383560"/>
            <a:ext cx="6734857" cy="646331"/>
          </a:xfrm>
          <a:prstGeom prst="rect">
            <a:avLst/>
          </a:prstGeom>
          <a:noFill/>
        </p:spPr>
        <p:txBody>
          <a:bodyPr wrap="none" rtlCol="0">
            <a:spAutoFit/>
          </a:bodyPr>
          <a:lstStyle/>
          <a:p>
            <a:r>
              <a:rPr lang="en-GB" sz="3600" b="1" dirty="0">
                <a:latin typeface="+mj-lt"/>
                <a:cs typeface="Arial" panose="020B0604020202020204" pitchFamily="34" charset="0"/>
              </a:rPr>
              <a:t>SEND Information Report </a:t>
            </a:r>
            <a:r>
              <a:rPr lang="en-GB" sz="3600" b="1" dirty="0" smtClean="0">
                <a:latin typeface="+mj-lt"/>
                <a:cs typeface="Arial" panose="020B0604020202020204" pitchFamily="34" charset="0"/>
              </a:rPr>
              <a:t>2025/26</a:t>
            </a:r>
            <a:endParaRPr lang="en-GB" sz="3600" b="1" dirty="0">
              <a:latin typeface="+mj-lt"/>
              <a:cs typeface="Arial" panose="020B0604020202020204" pitchFamily="34" charset="0"/>
            </a:endParaRPr>
          </a:p>
        </p:txBody>
      </p:sp>
      <p:sp>
        <p:nvSpPr>
          <p:cNvPr id="6" name="Rectangle 5"/>
          <p:cNvSpPr/>
          <p:nvPr/>
        </p:nvSpPr>
        <p:spPr>
          <a:xfrm>
            <a:off x="0" y="1"/>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p:cNvSpPr txBox="1"/>
          <p:nvPr/>
        </p:nvSpPr>
        <p:spPr>
          <a:xfrm>
            <a:off x="815147" y="5291049"/>
            <a:ext cx="10561705" cy="1077218"/>
          </a:xfrm>
          <a:prstGeom prst="rect">
            <a:avLst/>
          </a:prstGeom>
          <a:noFill/>
        </p:spPr>
        <p:txBody>
          <a:bodyPr wrap="square" rtlCol="0">
            <a:spAutoFit/>
          </a:bodyPr>
          <a:lstStyle/>
          <a:p>
            <a:pPr lvl="0"/>
            <a:r>
              <a:rPr lang="en-GB" altLang="en-US" i="1" dirty="0">
                <a:solidFill>
                  <a:srgbClr val="000000"/>
                </a:solidFill>
                <a:latin typeface="+mj-lt"/>
                <a:ea typeface="Calibri" panose="020F0502020204030204" pitchFamily="34" charset="0"/>
                <a:cs typeface="Arial" panose="020B0604020202020204" pitchFamily="34" charset="0"/>
              </a:rPr>
              <a:t>This SEND Information Report has been written alongside the SEND Policy and Accessibility Plan and to comply with the revised SEND Code of Practice 2014, Children and Families Act 2014 and the Equality Act 2010.</a:t>
            </a:r>
            <a:endParaRPr lang="en-GB" altLang="en-US" sz="2800" dirty="0">
              <a:latin typeface="+mj-lt"/>
            </a:endParaRPr>
          </a:p>
          <a:p>
            <a:endParaRPr lang="en-GB" dirty="0"/>
          </a:p>
        </p:txBody>
      </p:sp>
      <p:sp>
        <p:nvSpPr>
          <p:cNvPr id="11" name="Rectangle 10"/>
          <p:cNvSpPr/>
          <p:nvPr/>
        </p:nvSpPr>
        <p:spPr>
          <a:xfrm>
            <a:off x="1088268" y="3189573"/>
            <a:ext cx="10569638" cy="1446550"/>
          </a:xfrm>
          <a:prstGeom prst="rect">
            <a:avLst/>
          </a:prstGeom>
        </p:spPr>
        <p:txBody>
          <a:bodyPr wrap="square">
            <a:spAutoFit/>
          </a:bodyPr>
          <a:lstStyle/>
          <a:p>
            <a:pPr algn="ctr"/>
            <a:r>
              <a:rPr lang="en-GB" sz="2200" dirty="0" smtClean="0">
                <a:solidFill>
                  <a:srgbClr val="FF0000"/>
                </a:solidFill>
                <a:cs typeface="Arial" panose="020B0604020202020204" pitchFamily="34" charset="0"/>
              </a:rPr>
              <a:t>Rebecca FOX</a:t>
            </a:r>
          </a:p>
          <a:p>
            <a:pPr algn="ctr"/>
            <a:r>
              <a:rPr lang="en-GB" sz="2200" dirty="0" err="1" smtClean="0">
                <a:solidFill>
                  <a:srgbClr val="FF0000"/>
                </a:solidFill>
                <a:cs typeface="Arial" panose="020B0604020202020204" pitchFamily="34" charset="0"/>
              </a:rPr>
              <a:t>SENDCo</a:t>
            </a:r>
            <a:endParaRPr lang="en-GB" sz="2200" dirty="0" smtClean="0">
              <a:solidFill>
                <a:srgbClr val="FF0000"/>
              </a:solidFill>
              <a:cs typeface="Arial" panose="020B0604020202020204" pitchFamily="34" charset="0"/>
            </a:endParaRPr>
          </a:p>
          <a:p>
            <a:pPr algn="ctr"/>
            <a:endParaRPr lang="en-GB" sz="2200" dirty="0">
              <a:solidFill>
                <a:srgbClr val="FF0000"/>
              </a:solidFill>
              <a:cs typeface="Arial" panose="020B0604020202020204" pitchFamily="34" charset="0"/>
            </a:endParaRPr>
          </a:p>
          <a:p>
            <a:pPr algn="ctr"/>
            <a:r>
              <a:rPr lang="en-GB" sz="2200" dirty="0" smtClean="0">
                <a:solidFill>
                  <a:srgbClr val="FF0000"/>
                </a:solidFill>
                <a:cs typeface="Arial" panose="020B0604020202020204" pitchFamily="34" charset="0"/>
                <a:hlinkClick r:id="rId3"/>
              </a:rPr>
              <a:t>rfox@burrowmoor.cambs.sch.uk</a:t>
            </a:r>
            <a:r>
              <a:rPr lang="en-GB" sz="2200" dirty="0" smtClean="0">
                <a:solidFill>
                  <a:srgbClr val="FF0000"/>
                </a:solidFill>
                <a:cs typeface="Arial" panose="020B0604020202020204" pitchFamily="34" charset="0"/>
              </a:rPr>
              <a:t> </a:t>
            </a:r>
            <a:endParaRPr lang="en-GB" sz="2200" dirty="0">
              <a:solidFill>
                <a:srgbClr val="FF0000"/>
              </a:solidFill>
              <a:cs typeface="Arial" panose="020B0604020202020204" pitchFamily="34" charset="0"/>
            </a:endParaRPr>
          </a:p>
        </p:txBody>
      </p:sp>
      <p:pic>
        <p:nvPicPr>
          <p:cNvPr id="22" name="Picture 21">
            <a:extLst>
              <a:ext uri="{FF2B5EF4-FFF2-40B4-BE49-F238E27FC236}">
                <a16:creationId xmlns:a16="http://schemas.microsoft.com/office/drawing/2014/main" id="{E54E9E3E-2D09-B38B-2EAD-A4990D3ECA2C}"/>
              </a:ext>
            </a:extLst>
          </p:cNvPr>
          <p:cNvPicPr>
            <a:picLocks noChangeAspect="1"/>
          </p:cNvPicPr>
          <p:nvPr/>
        </p:nvPicPr>
        <p:blipFill>
          <a:blip r:embed="rId4"/>
          <a:stretch>
            <a:fillRect/>
          </a:stretch>
        </p:blipFill>
        <p:spPr>
          <a:xfrm>
            <a:off x="219620" y="247344"/>
            <a:ext cx="1479313" cy="1337070"/>
          </a:xfrm>
          <a:prstGeom prst="rect">
            <a:avLst/>
          </a:prstGeom>
        </p:spPr>
      </p:pic>
    </p:spTree>
    <p:extLst>
      <p:ext uri="{BB962C8B-B14F-4D97-AF65-F5344CB8AC3E}">
        <p14:creationId xmlns:p14="http://schemas.microsoft.com/office/powerpoint/2010/main" val="16131578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457200" indent="-457200">
              <a:buFont typeface="Arial" panose="020B0604020202020204" pitchFamily="34" charset="0"/>
              <a:buChar char="•"/>
            </a:pPr>
            <a:r>
              <a:rPr lang="en-GB" dirty="0">
                <a:latin typeface="+mj-lt"/>
              </a:rPr>
              <a:t>Unconditional positive regard</a:t>
            </a:r>
          </a:p>
          <a:p>
            <a:pPr marL="457200" indent="-457200">
              <a:buFont typeface="Arial" panose="020B0604020202020204" pitchFamily="34" charset="0"/>
              <a:buChar char="•"/>
            </a:pPr>
            <a:endParaRPr lang="en-GB" dirty="0">
              <a:latin typeface="+mj-lt"/>
            </a:endParaRPr>
          </a:p>
          <a:p>
            <a:pPr marL="457200" indent="-457200">
              <a:buFont typeface="Arial" panose="020B0604020202020204" pitchFamily="34" charset="0"/>
              <a:buChar char="•"/>
            </a:pPr>
            <a:r>
              <a:rPr lang="en-GB" dirty="0">
                <a:latin typeface="+mj-lt"/>
              </a:rPr>
              <a:t>Engaging learning</a:t>
            </a:r>
          </a:p>
          <a:p>
            <a:pPr marL="457200" indent="-457200">
              <a:buFont typeface="Arial" panose="020B0604020202020204" pitchFamily="34" charset="0"/>
              <a:buChar char="•"/>
            </a:pPr>
            <a:endParaRPr lang="en-GB" dirty="0">
              <a:latin typeface="+mj-lt"/>
            </a:endParaRPr>
          </a:p>
          <a:p>
            <a:pPr marL="457200" indent="-457200">
              <a:buFont typeface="Arial" panose="020B0604020202020204" pitchFamily="34" charset="0"/>
              <a:buChar char="•"/>
            </a:pPr>
            <a:r>
              <a:rPr lang="en-GB" dirty="0">
                <a:latin typeface="+mj-lt"/>
              </a:rPr>
              <a:t>Caring and therapeutic attitudes</a:t>
            </a:r>
          </a:p>
          <a:p>
            <a:pPr marL="457200" indent="-457200">
              <a:buFont typeface="Arial" panose="020B0604020202020204" pitchFamily="34" charset="0"/>
              <a:buChar char="•"/>
            </a:pPr>
            <a:endParaRPr lang="en-GB" dirty="0">
              <a:latin typeface="+mj-lt"/>
            </a:endParaRPr>
          </a:p>
          <a:p>
            <a:pPr marL="457200" indent="-457200">
              <a:buFont typeface="Arial" panose="020B0604020202020204" pitchFamily="34" charset="0"/>
              <a:buChar char="•"/>
            </a:pPr>
            <a:r>
              <a:rPr lang="en-GB" dirty="0">
                <a:latin typeface="+mj-lt"/>
              </a:rPr>
              <a:t>Part of the school community</a:t>
            </a:r>
          </a:p>
          <a:p>
            <a:endParaRPr lang="en-GB" dirty="0"/>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make the school inclusive and a positive environment for children with SEND?</a:t>
            </a:r>
            <a:endParaRPr lang="en-GB" b="1" dirty="0"/>
          </a:p>
        </p:txBody>
      </p:sp>
      <p:pic>
        <p:nvPicPr>
          <p:cNvPr id="5" name="Picture 2" descr="https://i.pinimg.com/originals/f3/45/a2/f345a2017b4ed0f2b9a7e646e5ac3af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7850763" y="1927583"/>
            <a:ext cx="3731637" cy="3731637"/>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Recording 30 Oct 2023 at 14:23:35">
            <a:hlinkClick r:id="" action="ppaction://media"/>
            <a:extLst>
              <a:ext uri="{FF2B5EF4-FFF2-40B4-BE49-F238E27FC236}">
                <a16:creationId xmlns:a16="http://schemas.microsoft.com/office/drawing/2014/main" id="{8DB6C657-0D9E-DFF2-42A3-4AF4519A290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72885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58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Look at regular assessments and data</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Teacher and parent observations</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Talking to previous schools if they are new to the school</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Information from other services involved such as health</a:t>
            </a:r>
          </a:p>
          <a:p>
            <a:endParaRPr lang="en-GB" dirty="0"/>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identify that a child has special education needs or disabilities?</a:t>
            </a:r>
            <a:endParaRPr lang="en-GB" b="1" dirty="0"/>
          </a:p>
        </p:txBody>
      </p:sp>
      <p:pic>
        <p:nvPicPr>
          <p:cNvPr id="6" name="Picture 2" descr="Student Posters, Inclusive Education, School Field Trip, African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0350" y="1651000"/>
            <a:ext cx="3312615" cy="1656308"/>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4:25:48">
            <a:hlinkClick r:id="" action="ppaction://media"/>
            <a:extLst>
              <a:ext uri="{FF2B5EF4-FFF2-40B4-BE49-F238E27FC236}">
                <a16:creationId xmlns:a16="http://schemas.microsoft.com/office/drawing/2014/main" id="{48F0CA0F-A1FD-95DC-71A2-E4BD3798003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3022600"/>
            <a:ext cx="812800" cy="812800"/>
          </a:xfrm>
          <a:prstGeom prst="rect">
            <a:avLst/>
          </a:prstGeom>
        </p:spPr>
      </p:pic>
      <p:pic>
        <p:nvPicPr>
          <p:cNvPr id="7" name="Audio Recording 30 Oct 2023 at 14:29:52">
            <a:hlinkClick r:id="" action="ppaction://media"/>
            <a:extLst>
              <a:ext uri="{FF2B5EF4-FFF2-40B4-BE49-F238E27FC236}">
                <a16:creationId xmlns:a16="http://schemas.microsoft.com/office/drawing/2014/main" id="{F0FAB00A-D5BC-38C2-2089-CFD82A621B7C}"/>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45283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184"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247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5"/>
                </p:tgtEl>
              </p:cMediaNode>
            </p:audio>
            <p:audio>
              <p:cMediaNode vol="80000">
                <p:cTn id="12"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All children (with SEND or not) are supported by:</a:t>
            </a:r>
          </a:p>
          <a:p>
            <a:r>
              <a:rPr lang="en-GB" dirty="0">
                <a:latin typeface="Calibri" panose="020F0502020204030204" pitchFamily="34" charset="0"/>
                <a:ea typeface="Calibri" panose="020F0502020204030204" pitchFamily="34" charset="0"/>
                <a:cs typeface="Calibri" panose="020F0502020204030204" pitchFamily="34" charset="0"/>
              </a:rPr>
              <a:t>Quality First Teaching</a:t>
            </a:r>
          </a:p>
          <a:p>
            <a:r>
              <a:rPr lang="en-GB" dirty="0">
                <a:latin typeface="Calibri" panose="020F0502020204030204" pitchFamily="34" charset="0"/>
                <a:ea typeface="Calibri" panose="020F0502020204030204" pitchFamily="34" charset="0"/>
                <a:cs typeface="Calibri" panose="020F0502020204030204" pitchFamily="34" charset="0"/>
              </a:rPr>
              <a:t>Inclusive environment</a:t>
            </a:r>
          </a:p>
          <a:p>
            <a:r>
              <a:rPr lang="en-GB" dirty="0">
                <a:latin typeface="Calibri" panose="020F0502020204030204" pitchFamily="34" charset="0"/>
                <a:ea typeface="Calibri" panose="020F0502020204030204" pitchFamily="34" charset="0"/>
                <a:cs typeface="Calibri" panose="020F0502020204030204" pitchFamily="34" charset="0"/>
              </a:rPr>
              <a:t>Reasonable adjustments</a:t>
            </a:r>
          </a:p>
          <a:p>
            <a:r>
              <a:rPr lang="en-GB" dirty="0">
                <a:latin typeface="Calibri" panose="020F0502020204030204" pitchFamily="34" charset="0"/>
                <a:ea typeface="Calibri" panose="020F0502020204030204" pitchFamily="34" charset="0"/>
                <a:cs typeface="Calibri" panose="020F0502020204030204" pitchFamily="34" charset="0"/>
              </a:rPr>
              <a:t>Teaching adaptations </a:t>
            </a:r>
          </a:p>
          <a:p>
            <a:r>
              <a:rPr lang="en-GB" dirty="0">
                <a:latin typeface="Calibri" panose="020F0502020204030204" pitchFamily="34" charset="0"/>
                <a:ea typeface="Calibri" panose="020F0502020204030204" pitchFamily="34" charset="0"/>
                <a:cs typeface="Calibri" panose="020F0502020204030204" pitchFamily="34" charset="0"/>
              </a:rPr>
              <a:t>Teacher or TA support</a:t>
            </a:r>
          </a:p>
          <a:p>
            <a:r>
              <a:rPr lang="en-GB" dirty="0">
                <a:latin typeface="Calibri" panose="020F0502020204030204" pitchFamily="34" charset="0"/>
                <a:ea typeface="Calibri" panose="020F0502020204030204" pitchFamily="34" charset="0"/>
                <a:cs typeface="Calibri" panose="020F0502020204030204" pitchFamily="34" charset="0"/>
              </a:rPr>
              <a:t>Monitoring of progress</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support children with SEND?	</a:t>
            </a:r>
          </a:p>
        </p:txBody>
      </p:sp>
      <p:pic>
        <p:nvPicPr>
          <p:cNvPr id="6" name="Picture 5"/>
          <p:cNvPicPr>
            <a:picLocks noChangeAspect="1"/>
          </p:cNvPicPr>
          <p:nvPr/>
        </p:nvPicPr>
        <p:blipFill rotWithShape="1">
          <a:blip r:embed="rId5"/>
          <a:srcRect l="32881" t="18445" r="18762" b="33556"/>
          <a:stretch/>
        </p:blipFill>
        <p:spPr>
          <a:xfrm>
            <a:off x="5454870" y="2598427"/>
            <a:ext cx="5652390" cy="3155987"/>
          </a:xfrm>
          <a:prstGeom prst="rect">
            <a:avLst/>
          </a:prstGeom>
        </p:spPr>
      </p:pic>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Audio Recording 30 Oct 2023 at 14:36:01">
            <a:hlinkClick r:id="" action="ppaction://media"/>
            <a:extLst>
              <a:ext uri="{FF2B5EF4-FFF2-40B4-BE49-F238E27FC236}">
                <a16:creationId xmlns:a16="http://schemas.microsoft.com/office/drawing/2014/main" id="{021CFD9B-9F25-C69E-31BB-C61D360AD06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56341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6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support children with SEND?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988559" y="1287536"/>
            <a:ext cx="9226595" cy="5298729"/>
          </a:xfrm>
          <a:prstGeom prst="rect">
            <a:avLst/>
          </a:prstGeom>
        </p:spPr>
      </p:pic>
    </p:spTree>
    <p:extLst>
      <p:ext uri="{BB962C8B-B14F-4D97-AF65-F5344CB8AC3E}">
        <p14:creationId xmlns:p14="http://schemas.microsoft.com/office/powerpoint/2010/main" val="1599257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Every child is different, so will need different adjustments or curriculum adaptations</a:t>
            </a:r>
          </a:p>
          <a:p>
            <a:r>
              <a:rPr lang="en-GB" dirty="0">
                <a:latin typeface="Calibri" panose="020F0502020204030204" pitchFamily="34" charset="0"/>
                <a:ea typeface="Calibri" panose="020F0502020204030204" pitchFamily="34" charset="0"/>
                <a:cs typeface="Calibri" panose="020F0502020204030204" pitchFamily="34" charset="0"/>
              </a:rPr>
              <a:t>Targeted support may be provided 1:1 or in a group and may involve liaison within school or with external professionals</a:t>
            </a:r>
          </a:p>
          <a:p>
            <a:r>
              <a:rPr lang="en-GB" dirty="0">
                <a:latin typeface="Calibri" panose="020F0502020204030204" pitchFamily="34" charset="0"/>
                <a:ea typeface="Calibri" panose="020F0502020204030204" pitchFamily="34" charset="0"/>
                <a:cs typeface="Calibri" panose="020F0502020204030204" pitchFamily="34" charset="0"/>
              </a:rPr>
              <a:t>Assess Plan Do Review Cycles</a:t>
            </a:r>
          </a:p>
          <a:p>
            <a:r>
              <a:rPr lang="en-GB" dirty="0">
                <a:latin typeface="Calibri" panose="020F0502020204030204" pitchFamily="34" charset="0"/>
                <a:ea typeface="Calibri" panose="020F0502020204030204" pitchFamily="34" charset="0"/>
                <a:cs typeface="Calibri" panose="020F0502020204030204" pitchFamily="34" charset="0"/>
              </a:rPr>
              <a:t>Monitoring of progress - SEN support/EHCP</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support children with SEND?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Inclusion Poli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75222" y="4043522"/>
            <a:ext cx="2057400" cy="18577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SENSORY ROOM: How to Build a Successful Sensory Room for Greater Brain ..."/>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55647" b="2959"/>
          <a:stretch/>
        </p:blipFill>
        <p:spPr bwMode="auto">
          <a:xfrm>
            <a:off x="6084909" y="5141536"/>
            <a:ext cx="1904611" cy="15767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Holiday Sensory Spotlight: Sensory Gifts Your Kid Will Love | Autism ..."/>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694" b="34114"/>
          <a:stretch/>
        </p:blipFill>
        <p:spPr bwMode="auto">
          <a:xfrm>
            <a:off x="974168" y="5126259"/>
            <a:ext cx="1735540" cy="15663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3295410" y="5121495"/>
            <a:ext cx="2203797" cy="1596805"/>
            <a:chOff x="2813253" y="5101454"/>
            <a:chExt cx="2204004" cy="1616846"/>
          </a:xfrm>
        </p:grpSpPr>
        <p:pic>
          <p:nvPicPr>
            <p:cNvPr id="13" name="Picture 6" descr="SENSORY ROOM: How to Build a Successful Sensory Room for Greater Brain ..."/>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40230" b="43374"/>
            <a:stretch/>
          </p:blipFill>
          <p:spPr bwMode="auto">
            <a:xfrm>
              <a:off x="2813253" y="5101454"/>
              <a:ext cx="2204004" cy="72270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2821577" y="5824162"/>
              <a:ext cx="2195680" cy="8941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 name="Picture 8" descr="Holiday Sensory Spotlight: Sensory Gifts Your Kid Will Love | Autism ..."/>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63830"/>
            <a:stretch/>
          </p:blipFill>
          <p:spPr bwMode="auto">
            <a:xfrm>
              <a:off x="2999789" y="5824163"/>
              <a:ext cx="1730808" cy="894137"/>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Audio Recording 30 Oct 2023 at 14:48:44">
            <a:hlinkClick r:id="" action="ppaction://media"/>
            <a:extLst>
              <a:ext uri="{FF2B5EF4-FFF2-40B4-BE49-F238E27FC236}">
                <a16:creationId xmlns:a16="http://schemas.microsoft.com/office/drawing/2014/main" id="{27186E38-0373-CCA3-CA33-B24A210EFB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47573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4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pPr marL="0" indent="0">
              <a:buNone/>
            </a:pPr>
            <a:r>
              <a:rPr lang="en-GB" dirty="0">
                <a:latin typeface="+mj-lt"/>
              </a:rPr>
              <a:t>EHCP: Education Health and Care Plan.</a:t>
            </a:r>
          </a:p>
          <a:p>
            <a:pPr marL="0" indent="0">
              <a:buNone/>
            </a:pPr>
            <a:r>
              <a:rPr lang="en-GB" dirty="0">
                <a:latin typeface="+mj-lt"/>
              </a:rPr>
              <a:t>The majority of children and young people with SEN and disabilities will have their needs met through SEND support. Those with complex needs that cannot be met by the ordinarily available provision support put in place by their school or college, an Education, Health and Care needs assessment may be required. This may lead to an EHCP.</a:t>
            </a:r>
            <a:endParaRPr lang="en-GB" dirty="0">
              <a:latin typeface="+mj-lt"/>
              <a:ea typeface="Calibri" panose="020F0502020204030204" pitchFamily="34" charset="0"/>
              <a:cs typeface="Calibri" panose="020F0502020204030204" pitchFamily="34" charset="0"/>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is an EHCP?</a:t>
            </a:r>
            <a:r>
              <a:rPr lang="en-GB" sz="3200" b="1" dirty="0">
                <a:latin typeface="+mj-lt"/>
                <a:ea typeface="Calibri" panose="020F0502020204030204" pitchFamily="34" charset="0"/>
                <a:cs typeface="Calibri" panose="020F0502020204030204" pitchFamily="34" charset="0"/>
              </a:rPr>
              <a:t>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6" name="Picture 2" descr="Ed Yourself - Education Health and Care Plan (EHCP)"/>
          <p:cNvPicPr>
            <a:picLocks noChangeAspect="1" noChangeArrowheads="1"/>
          </p:cNvPicPr>
          <p:nvPr/>
        </p:nvPicPr>
        <p:blipFill rotWithShape="1">
          <a:blip r:embed="rId5">
            <a:extLst>
              <a:ext uri="{28A0092B-C50C-407E-A947-70E740481C1C}">
                <a14:useLocalDpi xmlns:a14="http://schemas.microsoft.com/office/drawing/2010/main" val="0"/>
              </a:ext>
            </a:extLst>
          </a:blip>
          <a:srcRect l="29871" t="1244" r="2709" b="3589"/>
          <a:stretch/>
        </p:blipFill>
        <p:spPr bwMode="auto">
          <a:xfrm>
            <a:off x="8984551" y="946944"/>
            <a:ext cx="2981570" cy="4633618"/>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4:57:53">
            <a:hlinkClick r:id="" action="ppaction://media"/>
            <a:extLst>
              <a:ext uri="{FF2B5EF4-FFF2-40B4-BE49-F238E27FC236}">
                <a16:creationId xmlns:a16="http://schemas.microsoft.com/office/drawing/2014/main" id="{B93C5157-FCC9-A7F0-7BC4-CB06F09D382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96070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dirty="0">
                <a:latin typeface="+mj-lt"/>
              </a:rPr>
              <a:t>Classroom assessments and observations</a:t>
            </a:r>
          </a:p>
          <a:p>
            <a:r>
              <a:rPr lang="en-GB" dirty="0">
                <a:latin typeface="+mj-lt"/>
              </a:rPr>
              <a:t>Targeted Support baselines/end assessments</a:t>
            </a:r>
          </a:p>
          <a:p>
            <a:r>
              <a:rPr lang="en-GB" dirty="0">
                <a:latin typeface="+mj-lt"/>
              </a:rPr>
              <a:t>Assess Plan Do Review Cycles</a:t>
            </a:r>
          </a:p>
          <a:p>
            <a:r>
              <a:rPr lang="en-GB" dirty="0">
                <a:latin typeface="+mj-lt"/>
              </a:rPr>
              <a:t>Parent input</a:t>
            </a:r>
          </a:p>
          <a:p>
            <a:r>
              <a:rPr lang="en-GB" dirty="0">
                <a:latin typeface="+mj-lt"/>
              </a:rPr>
              <a:t>Pupil voice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monitor progress?</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6" descr="Happiness - Students Learning Cartoon , Free Transparent Clip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4781" y="3258865"/>
            <a:ext cx="3174609" cy="320809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5:00:05">
            <a:hlinkClick r:id="" action="ppaction://media"/>
            <a:extLst>
              <a:ext uri="{FF2B5EF4-FFF2-40B4-BE49-F238E27FC236}">
                <a16:creationId xmlns:a16="http://schemas.microsoft.com/office/drawing/2014/main" id="{9B1DA069-65C1-B7EC-056B-1DF02F892ED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51348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571500" indent="-571500">
              <a:lnSpc>
                <a:spcPct val="150000"/>
              </a:lnSpc>
              <a:buFont typeface="Arial" panose="020B0604020202020204" pitchFamily="34" charset="0"/>
              <a:buChar char="•"/>
            </a:pPr>
            <a:r>
              <a:rPr lang="en-GB" dirty="0">
                <a:latin typeface="+mj-lt"/>
              </a:rPr>
              <a:t>Communication with parents</a:t>
            </a:r>
          </a:p>
          <a:p>
            <a:pPr marL="571500" indent="-571500">
              <a:lnSpc>
                <a:spcPct val="150000"/>
              </a:lnSpc>
              <a:buFont typeface="Arial" panose="020B0604020202020204" pitchFamily="34" charset="0"/>
              <a:buChar char="•"/>
            </a:pPr>
            <a:r>
              <a:rPr lang="en-GB" dirty="0">
                <a:latin typeface="+mj-lt"/>
              </a:rPr>
              <a:t>Assess Plan Do Review Cycles</a:t>
            </a:r>
          </a:p>
          <a:p>
            <a:pPr marL="571500" indent="-571500">
              <a:lnSpc>
                <a:spcPct val="150000"/>
              </a:lnSpc>
              <a:buFont typeface="Arial" panose="020B0604020202020204" pitchFamily="34" charset="0"/>
              <a:buChar char="•"/>
            </a:pPr>
            <a:r>
              <a:rPr lang="en-GB" dirty="0">
                <a:latin typeface="+mj-lt"/>
              </a:rPr>
              <a:t>Annual reviews</a:t>
            </a:r>
          </a:p>
          <a:p>
            <a:pPr marL="571500" indent="-571500">
              <a:lnSpc>
                <a:spcPct val="150000"/>
              </a:lnSpc>
              <a:buFont typeface="Arial" panose="020B0604020202020204" pitchFamily="34" charset="0"/>
              <a:buChar char="•"/>
            </a:pPr>
            <a:r>
              <a:rPr lang="en-GB" dirty="0">
                <a:latin typeface="+mj-lt"/>
              </a:rPr>
              <a:t>Gathering pupil voice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r>
              <a:rPr lang="en-GB" sz="3200" b="1" dirty="0">
                <a:latin typeface="+mj-lt"/>
              </a:rPr>
              <a:t>How do you work with families to support children with SEND?</a:t>
            </a:r>
          </a:p>
        </p:txBody>
      </p:sp>
      <p:pic>
        <p:nvPicPr>
          <p:cNvPr id="7" name="Picture 2" descr="Questions Parent Should Put Up at Parent-Teacher Meeting – Indo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9831" y="1619250"/>
            <a:ext cx="2752569" cy="20615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Simple blank target sheet for children | Teaching Resources"/>
          <p:cNvPicPr>
            <a:picLocks noChangeAspect="1" noChangeArrowheads="1"/>
          </p:cNvPicPr>
          <p:nvPr/>
        </p:nvPicPr>
        <p:blipFill rotWithShape="1">
          <a:blip r:embed="rId6">
            <a:extLst>
              <a:ext uri="{28A0092B-C50C-407E-A947-70E740481C1C}">
                <a14:useLocalDpi xmlns:a14="http://schemas.microsoft.com/office/drawing/2010/main" val="0"/>
              </a:ext>
            </a:extLst>
          </a:blip>
          <a:srcRect l="6851" t="5686" r="6020" b="34593"/>
          <a:stretch/>
        </p:blipFill>
        <p:spPr bwMode="auto">
          <a:xfrm>
            <a:off x="9535159" y="3918086"/>
            <a:ext cx="2047241" cy="19805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pupil-voice | St Mary's Church of England Primary Schoo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2416" y="4217055"/>
            <a:ext cx="2963010" cy="168154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5:05:55">
            <a:hlinkClick r:id="" action="ppaction://media"/>
            <a:extLst>
              <a:ext uri="{FF2B5EF4-FFF2-40B4-BE49-F238E27FC236}">
                <a16:creationId xmlns:a16="http://schemas.microsoft.com/office/drawing/2014/main" id="{2829778D-13DE-480D-A1EC-0907DA9DCE5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534705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5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r>
              <a:rPr lang="en-GB" dirty="0">
                <a:latin typeface="+mj-lt"/>
              </a:rPr>
              <a:t>School Website </a:t>
            </a:r>
          </a:p>
          <a:p>
            <a:r>
              <a:rPr lang="en-GB" dirty="0">
                <a:latin typeface="+mj-lt"/>
              </a:rPr>
              <a:t>Education Inclusion Family Advisor</a:t>
            </a:r>
          </a:p>
          <a:p>
            <a:r>
              <a:rPr lang="en-GB" dirty="0">
                <a:latin typeface="+mj-lt"/>
                <a:hlinkClick r:id="rId5"/>
              </a:rPr>
              <a:t>Early Help Assessments</a:t>
            </a:r>
            <a:endParaRPr lang="en-GB" dirty="0">
              <a:latin typeface="+mj-lt"/>
            </a:endParaRPr>
          </a:p>
          <a:p>
            <a:r>
              <a:rPr lang="en-GB" dirty="0">
                <a:latin typeface="+mj-lt"/>
                <a:hlinkClick r:id="rId6"/>
              </a:rPr>
              <a:t>SENDIASS</a:t>
            </a:r>
            <a:r>
              <a:rPr lang="en-GB" dirty="0">
                <a:latin typeface="+mj-lt"/>
              </a:rPr>
              <a:t> and </a:t>
            </a:r>
            <a:r>
              <a:rPr lang="en-GB" dirty="0">
                <a:latin typeface="+mj-lt"/>
                <a:hlinkClick r:id="rId7"/>
              </a:rPr>
              <a:t>Pinpoint</a:t>
            </a:r>
            <a:endParaRPr lang="en-GB" dirty="0">
              <a:latin typeface="+mj-lt"/>
            </a:endParaRPr>
          </a:p>
          <a:p>
            <a:r>
              <a:rPr lang="en-GB" dirty="0">
                <a:latin typeface="+mj-lt"/>
                <a:hlinkClick r:id="rId8"/>
              </a:rPr>
              <a:t>Learn together </a:t>
            </a:r>
            <a:r>
              <a:rPr lang="en-GB" dirty="0">
                <a:latin typeface="+mj-lt"/>
              </a:rPr>
              <a:t>website and </a:t>
            </a:r>
            <a:r>
              <a:rPr lang="en-GB" dirty="0">
                <a:latin typeface="+mj-lt"/>
                <a:hlinkClick r:id="rId9"/>
              </a:rPr>
              <a:t>OAP toolkit</a:t>
            </a:r>
            <a:endParaRPr lang="en-GB" dirty="0">
              <a:latin typeface="+mj-lt"/>
            </a:endParaRPr>
          </a:p>
          <a:p>
            <a:r>
              <a:rPr lang="en-GB" dirty="0">
                <a:latin typeface="+mj-lt"/>
                <a:hlinkClick r:id="rId10"/>
              </a:rPr>
              <a:t>Cambridgeshire SEND information Hub</a:t>
            </a:r>
            <a:r>
              <a:rPr lang="en-GB" dirty="0">
                <a:latin typeface="+mj-lt"/>
              </a:rPr>
              <a:t> (Local Offer)</a:t>
            </a:r>
          </a:p>
          <a:p>
            <a:r>
              <a:rPr lang="en-GB" dirty="0">
                <a:latin typeface="+mj-lt"/>
                <a:hlinkClick r:id="rId11"/>
              </a:rPr>
              <a:t>Cambridgeshire Children and Young People’s Health Care </a:t>
            </a:r>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r>
              <a:rPr lang="en-GB" sz="3200" b="1" dirty="0">
                <a:latin typeface="+mj-lt"/>
              </a:rPr>
              <a:t>How do you work with families to support children with SEND?</a:t>
            </a:r>
          </a:p>
        </p:txBody>
      </p:sp>
      <p:pic>
        <p:nvPicPr>
          <p:cNvPr id="10" name="Picture 2" descr="sendiass logo "/>
          <p:cNvPicPr>
            <a:picLocks noChangeAspect="1" noChangeArrowheads="1"/>
          </p:cNvPicPr>
          <p:nvPr/>
        </p:nvPicPr>
        <p:blipFill rotWithShape="1">
          <a:blip r:embed="rId12">
            <a:extLst>
              <a:ext uri="{28A0092B-C50C-407E-A947-70E740481C1C}">
                <a14:useLocalDpi xmlns:a14="http://schemas.microsoft.com/office/drawing/2010/main" val="0"/>
              </a:ext>
            </a:extLst>
          </a:blip>
          <a:srcRect l="19573" t="5221" r="19543" b="13263"/>
          <a:stretch/>
        </p:blipFill>
        <p:spPr bwMode="auto">
          <a:xfrm>
            <a:off x="8453803" y="1357860"/>
            <a:ext cx="3128597" cy="3141578"/>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Recording 30 Oct 2023 at 15:17:56">
            <a:hlinkClick r:id="" action="ppaction://media"/>
            <a:extLst>
              <a:ext uri="{FF2B5EF4-FFF2-40B4-BE49-F238E27FC236}">
                <a16:creationId xmlns:a16="http://schemas.microsoft.com/office/drawing/2014/main" id="{BDDA8476-C630-3A2A-3987-188841739099}"/>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6793187" y="1619250"/>
            <a:ext cx="812800" cy="812800"/>
          </a:xfrm>
          <a:prstGeom prst="rect">
            <a:avLst/>
          </a:prstGeom>
        </p:spPr>
      </p:pic>
    </p:spTree>
    <p:extLst>
      <p:ext uri="{BB962C8B-B14F-4D97-AF65-F5344CB8AC3E}">
        <p14:creationId xmlns:p14="http://schemas.microsoft.com/office/powerpoint/2010/main" val="139042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99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dirty="0">
                <a:latin typeface="+mj-lt"/>
                <a:ea typeface="Calibri" panose="020F0502020204030204" pitchFamily="34" charset="0"/>
                <a:cs typeface="Calibri" panose="020F0502020204030204" pitchFamily="34" charset="0"/>
              </a:rPr>
              <a:t>Health</a:t>
            </a:r>
          </a:p>
          <a:p>
            <a:r>
              <a:rPr lang="en-GB" dirty="0">
                <a:latin typeface="+mj-lt"/>
                <a:ea typeface="Calibri" panose="020F0502020204030204" pitchFamily="34" charset="0"/>
                <a:cs typeface="Calibri" panose="020F0502020204030204" pitchFamily="34" charset="0"/>
              </a:rPr>
              <a:t>SEND district team</a:t>
            </a:r>
          </a:p>
          <a:p>
            <a:r>
              <a:rPr lang="en-GB" dirty="0">
                <a:latin typeface="+mj-lt"/>
                <a:ea typeface="Calibri" panose="020F0502020204030204" pitchFamily="34" charset="0"/>
                <a:cs typeface="Calibri" panose="020F0502020204030204" pitchFamily="34" charset="0"/>
              </a:rPr>
              <a:t>Family workers and Educational Inclusion Family Advisor</a:t>
            </a:r>
          </a:p>
          <a:p>
            <a:r>
              <a:rPr lang="en-GB" dirty="0">
                <a:latin typeface="+mj-lt"/>
                <a:ea typeface="Calibri" panose="020F0502020204030204" pitchFamily="34" charset="0"/>
                <a:cs typeface="Calibri" panose="020F0502020204030204" pitchFamily="34" charset="0"/>
              </a:rPr>
              <a:t>Social care</a:t>
            </a:r>
          </a:p>
          <a:p>
            <a:r>
              <a:rPr lang="en-GB" dirty="0">
                <a:latin typeface="+mj-lt"/>
              </a:rPr>
              <a:t>SENDIASS and Pinpoint</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ea typeface="Calibri" panose="020F0502020204030204" pitchFamily="34" charset="0"/>
                <a:cs typeface="Calibri" panose="020F0502020204030204" pitchFamily="34" charset="0"/>
              </a:rPr>
              <a:t>How does the school work with outside agencies?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NHS Logo and symbol, meaning, history, PNG, bra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8308" y="4463121"/>
            <a:ext cx="2785423" cy="12693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ome [www.cambscommunityservices.nhs.u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86730" y="3269676"/>
            <a:ext cx="2495671" cy="17686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ambridgeshire County Council - Local Offer"/>
          <p:cNvPicPr>
            <a:picLocks noChangeAspect="1" noChangeArrowheads="1"/>
          </p:cNvPicPr>
          <p:nvPr/>
        </p:nvPicPr>
        <p:blipFill rotWithShape="1">
          <a:blip r:embed="rId7">
            <a:extLst>
              <a:ext uri="{28A0092B-C50C-407E-A947-70E740481C1C}">
                <a14:useLocalDpi xmlns:a14="http://schemas.microsoft.com/office/drawing/2010/main" val="0"/>
              </a:ext>
            </a:extLst>
          </a:blip>
          <a:srcRect t="10253" b="23678"/>
          <a:stretch/>
        </p:blipFill>
        <p:spPr bwMode="auto">
          <a:xfrm>
            <a:off x="9046688" y="1480098"/>
            <a:ext cx="2535713" cy="1115568"/>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Recording 30 Oct 2023 at 15:25:21">
            <a:hlinkClick r:id="" action="ppaction://media"/>
            <a:extLst>
              <a:ext uri="{FF2B5EF4-FFF2-40B4-BE49-F238E27FC236}">
                <a16:creationId xmlns:a16="http://schemas.microsoft.com/office/drawing/2014/main" id="{DCEFDE8D-054D-5A82-237D-430B9F2944E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17108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02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dirty="0">
                <a:latin typeface="+mj-lt"/>
              </a:rPr>
              <a:t>Discuss the needs of the child on an individual basis</a:t>
            </a:r>
          </a:p>
          <a:p>
            <a:endParaRPr lang="en-GB" dirty="0">
              <a:latin typeface="+mj-lt"/>
            </a:endParaRPr>
          </a:p>
          <a:p>
            <a:r>
              <a:rPr lang="en-GB" dirty="0">
                <a:latin typeface="+mj-lt"/>
              </a:rPr>
              <a:t>Take advice from other professionals where needed</a:t>
            </a:r>
          </a:p>
          <a:p>
            <a:pPr marL="0" indent="0">
              <a:buNone/>
            </a:pPr>
            <a:endParaRPr lang="en-GB" dirty="0">
              <a:latin typeface="+mj-lt"/>
            </a:endParaRPr>
          </a:p>
          <a:p>
            <a:r>
              <a:rPr lang="en-GB" dirty="0">
                <a:latin typeface="+mj-lt"/>
              </a:rPr>
              <a:t>Agree a plan that meets their needs</a:t>
            </a:r>
          </a:p>
          <a:p>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 with medical needs and disabilities?</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1" name="Content Placeholder 3"/>
          <p:cNvPicPr>
            <a:picLocks noChangeAspect="1"/>
          </p:cNvPicPr>
          <p:nvPr/>
        </p:nvPicPr>
        <p:blipFill>
          <a:blip r:embed="rId5"/>
          <a:stretch>
            <a:fillRect/>
          </a:stretch>
        </p:blipFill>
        <p:spPr bwMode="auto">
          <a:xfrm>
            <a:off x="8647043" y="1464900"/>
            <a:ext cx="2678399" cy="387411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Audio Recording 30 Oct 2023 at 15:27:35">
            <a:hlinkClick r:id="" action="ppaction://media"/>
            <a:extLst>
              <a:ext uri="{FF2B5EF4-FFF2-40B4-BE49-F238E27FC236}">
                <a16:creationId xmlns:a16="http://schemas.microsoft.com/office/drawing/2014/main" id="{659F4FD1-D31D-9702-CE55-6879EB8ABEE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917530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3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414144"/>
            <a:ext cx="9588286" cy="4325074"/>
          </a:xfrm>
        </p:spPr>
        <p:txBody>
          <a:bodyPr/>
          <a:lstStyle/>
          <a:p>
            <a:r>
              <a:rPr lang="en-GB" sz="2800" dirty="0">
                <a:latin typeface="+mj-lt"/>
              </a:rPr>
              <a:t>Pastoral Support – We have two trained ELSA (Emotional Literacy Support Assistants). Pupils also have access to Drawing and Talking Therapy, Play Therapy and Lego Therapy.</a:t>
            </a:r>
          </a:p>
          <a:p>
            <a:r>
              <a:rPr lang="en-GB" sz="2800" dirty="0">
                <a:latin typeface="+mj-lt"/>
              </a:rPr>
              <a:t>We have Mental Health Support Team (MHST) trained ‘Wellbeing Warriors’ involving Y5/6 pupils who are able to support fellow peers with their worries and to signpost them to help.</a:t>
            </a:r>
          </a:p>
          <a:p>
            <a:r>
              <a:rPr lang="en-GB" sz="2800" dirty="0">
                <a:latin typeface="+mj-lt"/>
              </a:rPr>
              <a:t>Targeted Social Support – Lego Therapy and Comic Strip Conversations.</a:t>
            </a:r>
          </a:p>
          <a:p>
            <a:r>
              <a:rPr lang="en-GB" sz="2800" dirty="0">
                <a:latin typeface="+mj-lt"/>
              </a:rPr>
              <a:t>PSHE/RSE curriculum</a:t>
            </a:r>
          </a:p>
          <a:p>
            <a:r>
              <a:rPr lang="en-GB" sz="2800" dirty="0">
                <a:latin typeface="+mj-lt"/>
              </a:rPr>
              <a:t>Outside agency involvement when required</a:t>
            </a:r>
            <a:r>
              <a:rPr lang="en-GB" dirty="0">
                <a:latin typeface="+mj-lt"/>
              </a:rPr>
              <a:t>.</a:t>
            </a:r>
          </a:p>
          <a:p>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children’s emotional wellbeing?</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6" descr="Happy Mother Helping Daughter Doing Homework Stock Illustrations – 8 ..."/>
          <p:cNvPicPr>
            <a:picLocks noChangeAspect="1" noChangeArrowheads="1"/>
          </p:cNvPicPr>
          <p:nvPr/>
        </p:nvPicPr>
        <p:blipFill rotWithShape="1">
          <a:blip r:embed="rId5">
            <a:extLst>
              <a:ext uri="{28A0092B-C50C-407E-A947-70E740481C1C}">
                <a14:useLocalDpi xmlns:a14="http://schemas.microsoft.com/office/drawing/2010/main" val="0"/>
              </a:ext>
            </a:extLst>
          </a:blip>
          <a:srcRect l="7558" t="12510" r="7441" b="14763"/>
          <a:stretch/>
        </p:blipFill>
        <p:spPr bwMode="auto">
          <a:xfrm>
            <a:off x="9413451" y="4066758"/>
            <a:ext cx="2362956" cy="2132632"/>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5:35:18">
            <a:hlinkClick r:id="" action="ppaction://media"/>
            <a:extLst>
              <a:ext uri="{FF2B5EF4-FFF2-40B4-BE49-F238E27FC236}">
                <a16:creationId xmlns:a16="http://schemas.microsoft.com/office/drawing/2014/main" id="{4080F4C0-F556-F9AC-620B-E33A3FF3E3F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39558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6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r>
              <a:rPr lang="en-GB" dirty="0">
                <a:latin typeface="+mj-lt"/>
              </a:rPr>
              <a:t>Reasonable adjustments to access trips and activities</a:t>
            </a:r>
          </a:p>
          <a:p>
            <a:r>
              <a:rPr lang="en-GB" dirty="0">
                <a:latin typeface="+mj-lt"/>
              </a:rPr>
              <a:t>Some SEND or other additional need specific events</a:t>
            </a:r>
          </a:p>
          <a:p>
            <a:r>
              <a:rPr lang="en-GB" dirty="0">
                <a:latin typeface="+mj-lt"/>
              </a:rPr>
              <a:t>Risk assessments</a:t>
            </a:r>
          </a:p>
          <a:p>
            <a:r>
              <a:rPr lang="en-GB" dirty="0">
                <a:latin typeface="+mj-lt"/>
              </a:rPr>
              <a:t>Discussion with parents</a:t>
            </a:r>
          </a:p>
          <a:p>
            <a:r>
              <a:rPr lang="en-GB" dirty="0">
                <a:latin typeface="+mj-lt"/>
              </a:rPr>
              <a:t>Visuals and social stories</a:t>
            </a:r>
          </a:p>
          <a:p>
            <a:r>
              <a:rPr lang="en-GB" dirty="0">
                <a:latin typeface="+mj-lt"/>
              </a:rPr>
              <a:t>Pre-visits where appropriate</a:t>
            </a:r>
          </a:p>
          <a:p>
            <a:r>
              <a:rPr lang="en-GB" dirty="0">
                <a:latin typeface="+mj-lt"/>
              </a:rPr>
              <a:t>A designated sensory rich provision to support the regulation of specific SEND pupils.</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 to access the wider curriculum?</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School Trip Vector Art, Icons, and Graphics for Free Downlo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54374" y="3022600"/>
            <a:ext cx="2367808" cy="2158003"/>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5:41:20">
            <a:hlinkClick r:id="" action="ppaction://media"/>
            <a:extLst>
              <a:ext uri="{FF2B5EF4-FFF2-40B4-BE49-F238E27FC236}">
                <a16:creationId xmlns:a16="http://schemas.microsoft.com/office/drawing/2014/main" id="{2594120B-1FB8-C66C-7008-64452F33862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62184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4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r>
              <a:rPr lang="en-GB" dirty="0">
                <a:latin typeface="+mn-lt"/>
              </a:rPr>
              <a:t>Training for specific individual needs</a:t>
            </a:r>
          </a:p>
          <a:p>
            <a:r>
              <a:rPr lang="en-GB" dirty="0">
                <a:latin typeface="+mn-lt"/>
              </a:rPr>
              <a:t>Observing, shadowing and modelling</a:t>
            </a:r>
          </a:p>
          <a:p>
            <a:r>
              <a:rPr lang="en-GB" dirty="0">
                <a:latin typeface="+mn-lt"/>
              </a:rPr>
              <a:t>In 2023/24 staff received training in social communication, supporting neurodivergence, trauma informed/attachment and Emotional Based School Avoidance so that they are understand the complexity of a child’s lived experience and its impact. </a:t>
            </a:r>
          </a:p>
          <a:p>
            <a:r>
              <a:rPr lang="en-GB" dirty="0">
                <a:latin typeface="+mn-lt"/>
              </a:rPr>
              <a:t>Training from a range of external services, including SEND Specialist Services and MHST.</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417977"/>
            <a:ext cx="10972801" cy="1344612"/>
          </a:xfrm>
        </p:spPr>
        <p:txBody>
          <a:bodyPr/>
          <a:lstStyle/>
          <a:p>
            <a:pPr algn="l"/>
            <a:r>
              <a:rPr lang="en-GB" sz="3200" b="1" dirty="0">
                <a:latin typeface="+mj-lt"/>
              </a:rPr>
              <a:t>What training have staff had for supporting children with SEND?</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teacher training clipart 20 free Cliparts | Download images 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35021" y="1090283"/>
            <a:ext cx="2685880" cy="196058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6:04:55">
            <a:hlinkClick r:id="" action="ppaction://media"/>
            <a:extLst>
              <a:ext uri="{FF2B5EF4-FFF2-40B4-BE49-F238E27FC236}">
                <a16:creationId xmlns:a16="http://schemas.microsoft.com/office/drawing/2014/main" id="{2EBE6595-F084-04CF-5D44-B7FBAB57FBB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452927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6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57322" cy="4325074"/>
          </a:xfrm>
        </p:spPr>
        <p:txBody>
          <a:bodyPr/>
          <a:lstStyle/>
          <a:p>
            <a:r>
              <a:rPr lang="en-GB" dirty="0">
                <a:latin typeface="+mn-lt"/>
              </a:rPr>
              <a:t>Transition information shared with relevant staff in school</a:t>
            </a:r>
          </a:p>
          <a:p>
            <a:r>
              <a:rPr lang="en-GB" dirty="0">
                <a:latin typeface="+mn-lt"/>
              </a:rPr>
              <a:t>Transition information shared between previous or next school</a:t>
            </a:r>
          </a:p>
          <a:p>
            <a:r>
              <a:rPr lang="en-GB" dirty="0">
                <a:latin typeface="+mn-lt"/>
              </a:rPr>
              <a:t>Observations of child or meeting with previous or next school</a:t>
            </a:r>
          </a:p>
          <a:p>
            <a:r>
              <a:rPr lang="en-GB" dirty="0">
                <a:latin typeface="+mn-lt"/>
              </a:rPr>
              <a:t>Social stories</a:t>
            </a:r>
          </a:p>
          <a:p>
            <a:r>
              <a:rPr lang="en-GB" dirty="0">
                <a:latin typeface="+mn-lt"/>
              </a:rPr>
              <a:t>Stay and play sessions/ visits</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will happen when my child moves class or school?</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Cartoon School Building – 101 Clip 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5525" y="2872693"/>
            <a:ext cx="3489657" cy="246632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6:23:51">
            <a:hlinkClick r:id="" action="ppaction://media"/>
            <a:extLst>
              <a:ext uri="{FF2B5EF4-FFF2-40B4-BE49-F238E27FC236}">
                <a16:creationId xmlns:a16="http://schemas.microsoft.com/office/drawing/2014/main" id="{D999844D-8619-5399-1EB6-A7B0DB71D9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06040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801090"/>
            <a:ext cx="11130644" cy="4325074"/>
          </a:xfrm>
        </p:spPr>
        <p:txBody>
          <a:bodyPr/>
          <a:lstStyle/>
          <a:p>
            <a:r>
              <a:rPr lang="en-GB" dirty="0">
                <a:latin typeface="+mj-lt"/>
              </a:rPr>
              <a:t>First talk to the class teacher</a:t>
            </a:r>
          </a:p>
          <a:p>
            <a:r>
              <a:rPr lang="en-GB" dirty="0">
                <a:latin typeface="+mj-lt"/>
              </a:rPr>
              <a:t>Next talk to the SENDCO/Deputy Headteacher, </a:t>
            </a:r>
          </a:p>
          <a:p>
            <a:pPr marL="0" indent="0">
              <a:buNone/>
            </a:pPr>
            <a:r>
              <a:rPr lang="en-GB" dirty="0">
                <a:latin typeface="+mj-lt"/>
              </a:rPr>
              <a:t>    Mr Harfield </a:t>
            </a:r>
          </a:p>
          <a:p>
            <a:r>
              <a:rPr lang="en-GB" dirty="0">
                <a:latin typeface="+mj-lt"/>
              </a:rPr>
              <a:t>Then contact the Headteacher, Mrs Bailey. </a:t>
            </a:r>
          </a:p>
          <a:p>
            <a:r>
              <a:rPr lang="en-GB" dirty="0">
                <a:latin typeface="+mj-lt"/>
              </a:rPr>
              <a:t>If you are still not happy, then follow the complaints procedure accessible on the school website.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if I am not happy with the provision for my child?</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parent teacher conference clipart images 20 free Cliparts | Download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9382" y="1696115"/>
            <a:ext cx="2850861" cy="2147168"/>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30 Oct 2023 at 16:28:01">
            <a:hlinkClick r:id="" action="ppaction://media"/>
            <a:extLst>
              <a:ext uri="{FF2B5EF4-FFF2-40B4-BE49-F238E27FC236}">
                <a16:creationId xmlns:a16="http://schemas.microsoft.com/office/drawing/2014/main" id="{D6C82889-37EE-3281-6D13-44F6E8421B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436883"/>
            <a:ext cx="812800" cy="812800"/>
          </a:xfrm>
          <a:prstGeom prst="rect">
            <a:avLst/>
          </a:prstGeom>
        </p:spPr>
      </p:pic>
    </p:spTree>
    <p:extLst>
      <p:ext uri="{BB962C8B-B14F-4D97-AF65-F5344CB8AC3E}">
        <p14:creationId xmlns:p14="http://schemas.microsoft.com/office/powerpoint/2010/main" val="407524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88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678" y="1517276"/>
            <a:ext cx="11130644" cy="4325074"/>
          </a:xfrm>
        </p:spPr>
        <p:txBody>
          <a:bodyPr/>
          <a:lstStyle/>
          <a:p>
            <a:pPr marL="0" indent="0">
              <a:buNone/>
            </a:pPr>
            <a:r>
              <a:rPr lang="en-GB" b="0" i="0" u="none" strike="noStrike" dirty="0">
                <a:solidFill>
                  <a:srgbClr val="2C2A50"/>
                </a:solidFill>
                <a:effectLst/>
                <a:latin typeface="ProximaNova"/>
              </a:rPr>
              <a:t>“Hi Mr Harfield. Thank you to both you and Miss Sewell for taking the time to meet with me today. We are very grateful for your support and help. It’s taken us a long time to decide to ask and you both made it very comfortable and easy!”</a:t>
            </a:r>
          </a:p>
          <a:p>
            <a:pPr marL="0" indent="0">
              <a:buNone/>
            </a:pPr>
            <a:r>
              <a:rPr lang="en-GB" dirty="0">
                <a:solidFill>
                  <a:srgbClr val="2C2A50"/>
                </a:solidFill>
                <a:latin typeface="ProximaNova"/>
              </a:rPr>
              <a:t>Year 4 parent – October 2023</a:t>
            </a:r>
          </a:p>
          <a:p>
            <a:pPr marL="0" indent="0">
              <a:buNone/>
            </a:pPr>
            <a:endParaRPr lang="en-GB" dirty="0">
              <a:solidFill>
                <a:srgbClr val="2C2A50"/>
              </a:solidFill>
              <a:latin typeface="ProximaNova"/>
            </a:endParaRPr>
          </a:p>
          <a:p>
            <a:pPr marL="0" indent="0">
              <a:buNone/>
            </a:pPr>
            <a:r>
              <a:rPr lang="en-GB" dirty="0">
                <a:solidFill>
                  <a:srgbClr val="2C2A50"/>
                </a:solidFill>
                <a:latin typeface="ProximaNova"/>
              </a:rPr>
              <a:t>“I really appreciate all your hard work to get my child the support that she needs. It doesn’t go unnoticed and I am so grateful”. Parent of pupil with an EHCP – July 2024</a:t>
            </a:r>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Testimonials</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9954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801090"/>
            <a:ext cx="11130644" cy="4325074"/>
          </a:xfrm>
        </p:spPr>
        <p:txBody>
          <a:bodyPr/>
          <a:lstStyle/>
          <a:p>
            <a:r>
              <a:rPr lang="en-GB" dirty="0">
                <a:latin typeface="+mj-lt"/>
              </a:rPr>
              <a:t>“With your support and understanding, I feel as if my child has progressed loads. I can’t remember the last time I felt this supported”. </a:t>
            </a:r>
          </a:p>
          <a:p>
            <a:endParaRPr lang="en-GB" dirty="0">
              <a:latin typeface="+mj-lt"/>
            </a:endParaRPr>
          </a:p>
          <a:p>
            <a:r>
              <a:rPr lang="en-GB" dirty="0">
                <a:latin typeface="+mj-lt"/>
              </a:rPr>
              <a:t>“For the first time, x is enjoying school. Not only has this drastically changed drop offs at school, he is happier at home too”.</a:t>
            </a:r>
          </a:p>
          <a:p>
            <a:pPr marL="0" indent="0">
              <a:buNone/>
            </a:pPr>
            <a:r>
              <a:rPr lang="en-GB" dirty="0">
                <a:latin typeface="+mj-lt"/>
              </a:rPr>
              <a:t>    Year 5 parent - August 2024.</a:t>
            </a:r>
          </a:p>
          <a:p>
            <a:pPr marL="0" indent="0">
              <a:buNone/>
            </a:pPr>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Testimonials</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5637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801090"/>
            <a:ext cx="11130644" cy="4325074"/>
          </a:xfrm>
        </p:spPr>
        <p:txBody>
          <a:bodyPr/>
          <a:lstStyle/>
          <a:p>
            <a:r>
              <a:rPr lang="en-GB" dirty="0">
                <a:latin typeface="+mj-lt"/>
              </a:rPr>
              <a:t>“We are thankful for the support given and proactive approach  to help aid my child’s transition to </a:t>
            </a:r>
            <a:r>
              <a:rPr lang="en-GB" dirty="0" err="1">
                <a:latin typeface="+mj-lt"/>
              </a:rPr>
              <a:t>Burrowmoor</a:t>
            </a:r>
            <a:r>
              <a:rPr lang="en-GB" dirty="0">
                <a:latin typeface="+mj-lt"/>
              </a:rPr>
              <a:t> Primary Academy. We look forward to watching him grow in confidence as he settles in to school”. </a:t>
            </a:r>
          </a:p>
          <a:p>
            <a:pPr marL="0" indent="0">
              <a:buNone/>
            </a:pPr>
            <a:r>
              <a:rPr lang="en-GB" dirty="0">
                <a:latin typeface="+mj-lt"/>
              </a:rPr>
              <a:t>   Year 3 parent – September 2024.</a:t>
            </a:r>
          </a:p>
          <a:p>
            <a:endParaRPr lang="en-GB" dirty="0">
              <a:latin typeface="+mj-lt"/>
            </a:endParaRPr>
          </a:p>
          <a:p>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Testimonials</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1553639"/>
      </p:ext>
    </p:extLst>
  </p:cSld>
  <p:clrMapOvr>
    <a:masterClrMapping/>
  </p:clrMapOvr>
</p:sld>
</file>

<file path=ppt/theme/theme1.xml><?xml version="1.0" encoding="utf-8"?>
<a:theme xmlns:a="http://schemas.openxmlformats.org/drawingml/2006/main" name="DL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DLPT" id="{723E02C4-3570-4D4E-ACDA-615CC6A581B1}" vid="{22627B67-0619-F54D-9773-A752D17134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4717</TotalTime>
  <Words>3197</Words>
  <Application>Microsoft Office PowerPoint</Application>
  <PresentationFormat>Widescreen</PresentationFormat>
  <Paragraphs>263</Paragraphs>
  <Slides>20</Slides>
  <Notes>20</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ＭＳ Ｐゴシック</vt:lpstr>
      <vt:lpstr>Arial</vt:lpstr>
      <vt:lpstr>Calibri</vt:lpstr>
      <vt:lpstr>Comic Sans MS</vt:lpstr>
      <vt:lpstr>News Gothic MT</vt:lpstr>
      <vt:lpstr>ProximaNova</vt:lpstr>
      <vt:lpstr>DLPT</vt:lpstr>
      <vt:lpstr>PowerPoint Presentation</vt:lpstr>
      <vt:lpstr>How do we make the school inclusive and a positive environment for children with SEND?</vt:lpstr>
      <vt:lpstr>How do we identify that a child has special education needs or disabilities?</vt:lpstr>
      <vt:lpstr>How do we support children with SEND? </vt:lpstr>
      <vt:lpstr>How do we support children with SEND? </vt:lpstr>
      <vt:lpstr>How do we support children with SEND? </vt:lpstr>
      <vt:lpstr>What is an EHCP? </vt:lpstr>
      <vt:lpstr>How do we monitor progress?</vt:lpstr>
      <vt:lpstr>How do you work with families to support children with SEND?</vt:lpstr>
      <vt:lpstr>How do you work with families to support children with SEND?</vt:lpstr>
      <vt:lpstr>How does the school work with outside agencies? </vt:lpstr>
      <vt:lpstr>How do we support children with medical needs and disabilities?</vt:lpstr>
      <vt:lpstr>How do we support children’s emotional wellbeing?</vt:lpstr>
      <vt:lpstr>How do we support children to access the wider curriculum?</vt:lpstr>
      <vt:lpstr>What training have staff had for supporting children with SEND?</vt:lpstr>
      <vt:lpstr>What will happen when my child moves class or school?</vt:lpstr>
      <vt:lpstr>What if I am not happy with the provision for my child?</vt:lpstr>
      <vt:lpstr>Testimonials</vt:lpstr>
      <vt:lpstr>Testimonials</vt:lpstr>
      <vt:lpstr>Testimonials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Meeting the needs of All Learners including those with SEND</dc:title>
  <dc:creator>Nicola Jones</dc:creator>
  <cp:lastModifiedBy>Ruth Bailey</cp:lastModifiedBy>
  <cp:revision>128</cp:revision>
  <dcterms:modified xsi:type="dcterms:W3CDTF">2025-08-01T14:28:13Z</dcterms:modified>
</cp:coreProperties>
</file>